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60" r:id="rId4"/>
  </p:sldMasterIdLst>
  <p:notesMasterIdLst>
    <p:notesMasterId r:id="rId49"/>
  </p:notesMasterIdLst>
  <p:handoutMasterIdLst>
    <p:handoutMasterId r:id="rId50"/>
  </p:handoutMasterIdLst>
  <p:sldIdLst>
    <p:sldId id="1370" r:id="rId5"/>
    <p:sldId id="1262" r:id="rId6"/>
    <p:sldId id="1372" r:id="rId7"/>
    <p:sldId id="1396" r:id="rId8"/>
    <p:sldId id="1398" r:id="rId9"/>
    <p:sldId id="1363" r:id="rId10"/>
    <p:sldId id="1394" r:id="rId11"/>
    <p:sldId id="1395" r:id="rId12"/>
    <p:sldId id="1359" r:id="rId13"/>
    <p:sldId id="1397" r:id="rId14"/>
    <p:sldId id="1340" r:id="rId15"/>
    <p:sldId id="1355" r:id="rId16"/>
    <p:sldId id="1356" r:id="rId17"/>
    <p:sldId id="1361" r:id="rId18"/>
    <p:sldId id="1368" r:id="rId19"/>
    <p:sldId id="1369" r:id="rId20"/>
    <p:sldId id="1358" r:id="rId21"/>
    <p:sldId id="1326" r:id="rId22"/>
    <p:sldId id="1388" r:id="rId23"/>
    <p:sldId id="1386" r:id="rId24"/>
    <p:sldId id="1387" r:id="rId25"/>
    <p:sldId id="1393" r:id="rId26"/>
    <p:sldId id="1344" r:id="rId27"/>
    <p:sldId id="1381" r:id="rId28"/>
    <p:sldId id="1347" r:id="rId29"/>
    <p:sldId id="1338" r:id="rId30"/>
    <p:sldId id="1337" r:id="rId31"/>
    <p:sldId id="1332" r:id="rId32"/>
    <p:sldId id="1333" r:id="rId33"/>
    <p:sldId id="1334" r:id="rId34"/>
    <p:sldId id="1335" r:id="rId35"/>
    <p:sldId id="1336" r:id="rId36"/>
    <p:sldId id="1348" r:id="rId37"/>
    <p:sldId id="1349" r:id="rId38"/>
    <p:sldId id="1350" r:id="rId39"/>
    <p:sldId id="1351" r:id="rId40"/>
    <p:sldId id="1352" r:id="rId41"/>
    <p:sldId id="1353" r:id="rId42"/>
    <p:sldId id="1308" r:id="rId43"/>
    <p:sldId id="1321" r:id="rId44"/>
    <p:sldId id="1392" r:id="rId45"/>
    <p:sldId id="1389" r:id="rId46"/>
    <p:sldId id="1390" r:id="rId47"/>
    <p:sldId id="1173" r:id="rId48"/>
  </p:sldIdLst>
  <p:sldSz cx="9906000" cy="6858000" type="A4"/>
  <p:notesSz cx="14663738" cy="209280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and guidance" id="{93575251-775A-0A42-8296-540DC5368C45}">
          <p14:sldIdLst/>
        </p14:section>
        <p14:section name="Slides" id="{3AA13FC6-5F9D-4718-8727-A66AF605FC1F}">
          <p14:sldIdLst>
            <p14:sldId id="1370"/>
            <p14:sldId id="1262"/>
            <p14:sldId id="1372"/>
            <p14:sldId id="1396"/>
            <p14:sldId id="1398"/>
            <p14:sldId id="1363"/>
            <p14:sldId id="1394"/>
            <p14:sldId id="1395"/>
            <p14:sldId id="1359"/>
            <p14:sldId id="1397"/>
            <p14:sldId id="1340"/>
            <p14:sldId id="1355"/>
            <p14:sldId id="1356"/>
            <p14:sldId id="1361"/>
            <p14:sldId id="1368"/>
            <p14:sldId id="1369"/>
            <p14:sldId id="1358"/>
            <p14:sldId id="1326"/>
            <p14:sldId id="1388"/>
            <p14:sldId id="1386"/>
            <p14:sldId id="1387"/>
            <p14:sldId id="1393"/>
            <p14:sldId id="1344"/>
            <p14:sldId id="1381"/>
            <p14:sldId id="1347"/>
            <p14:sldId id="1338"/>
            <p14:sldId id="1337"/>
            <p14:sldId id="1332"/>
            <p14:sldId id="1333"/>
            <p14:sldId id="1334"/>
            <p14:sldId id="1335"/>
            <p14:sldId id="1336"/>
            <p14:sldId id="1348"/>
            <p14:sldId id="1349"/>
            <p14:sldId id="1350"/>
            <p14:sldId id="1351"/>
            <p14:sldId id="1352"/>
            <p14:sldId id="1353"/>
            <p14:sldId id="1308"/>
            <p14:sldId id="1321"/>
            <p14:sldId id="1392"/>
            <p14:sldId id="1389"/>
            <p14:sldId id="1390"/>
            <p14:sldId id="1173"/>
          </p14:sldIdLst>
        </p14:section>
        <p14:section name="Template deck" id="{2D979BC7-357F-534D-B974-36C8C8983163}">
          <p14:sldIdLst/>
        </p14:section>
      </p14:sectionLst>
    </p:ext>
    <p:ext uri="{EFAFB233-063F-42B5-8137-9DF3F51BA10A}">
      <p15:sldGuideLst xmlns:p15="http://schemas.microsoft.com/office/powerpoint/2012/main">
        <p15:guide id="1" orient="horz" pos="754" userDrawn="1">
          <p15:clr>
            <a:srgbClr val="A4A3A4"/>
          </p15:clr>
        </p15:guide>
        <p15:guide id="2" pos="194" userDrawn="1">
          <p15:clr>
            <a:srgbClr val="A4A3A4"/>
          </p15:clr>
        </p15:guide>
        <p15:guide id="3" orient="horz" pos="3816" userDrawn="1">
          <p15:clr>
            <a:srgbClr val="A4A3A4"/>
          </p15:clr>
        </p15:guide>
        <p15:guide id="4" pos="620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lley Lampkin" initials="SL" lastIdx="17" clrIdx="0">
    <p:extLst>
      <p:ext uri="{19B8F6BF-5375-455C-9EA6-DF929625EA0E}">
        <p15:presenceInfo xmlns:p15="http://schemas.microsoft.com/office/powerpoint/2012/main" userId="S::SL.Lampkin@utas.edu.au::1bd63b6f-6464-4dcc-bf53-31e24dc4f68f" providerId="AD"/>
      </p:ext>
    </p:extLst>
  </p:cmAuthor>
  <p:cmAuthor id="2" name="NAVIRE" initials="NAV" lastIdx="74" clrIdx="1">
    <p:extLst>
      <p:ext uri="{19B8F6BF-5375-455C-9EA6-DF929625EA0E}">
        <p15:presenceInfo xmlns:p15="http://schemas.microsoft.com/office/powerpoint/2012/main" userId="NAVIRE" providerId="None"/>
      </p:ext>
    </p:extLst>
  </p:cmAuthor>
  <p:cmAuthor id="3" name="Matt Sabbadini" initials="MS" lastIdx="14" clrIdx="2">
    <p:extLst>
      <p:ext uri="{19B8F6BF-5375-455C-9EA6-DF929625EA0E}">
        <p15:presenceInfo xmlns:p15="http://schemas.microsoft.com/office/powerpoint/2012/main" userId="S::matt.sabbadini@navire.com::ce056e45-0ea9-4009-bd84-4e6fff2b9a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8E7"/>
    <a:srgbClr val="F69F98"/>
    <a:srgbClr val="A1E8A1"/>
    <a:srgbClr val="F9BBB6"/>
    <a:srgbClr val="33CC33"/>
    <a:srgbClr val="FFFFFF"/>
    <a:srgbClr val="F3776D"/>
    <a:srgbClr val="ED392B"/>
    <a:srgbClr val="E42313"/>
    <a:srgbClr val="FFD5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226" autoAdjust="0"/>
  </p:normalViewPr>
  <p:slideViewPr>
    <p:cSldViewPr snapToGrid="0">
      <p:cViewPr varScale="1">
        <p:scale>
          <a:sx n="94" d="100"/>
          <a:sy n="94" d="100"/>
        </p:scale>
        <p:origin x="66" y="-156"/>
      </p:cViewPr>
      <p:guideLst>
        <p:guide orient="horz" pos="754"/>
        <p:guide pos="194"/>
        <p:guide orient="horz" pos="3816"/>
        <p:guide pos="620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58B001CC-6D6E-E649-A453-D7E060CECBD7}"/>
              </a:ext>
            </a:extLst>
          </p:cNvPr>
          <p:cNvSpPr>
            <a:spLocks noGrp="1"/>
          </p:cNvSpPr>
          <p:nvPr>
            <p:ph type="dt" sz="quarter" idx="1"/>
          </p:nvPr>
        </p:nvSpPr>
        <p:spPr>
          <a:xfrm>
            <a:off x="8306060" y="0"/>
            <a:ext cx="6354286" cy="1050035"/>
          </a:xfrm>
          <a:prstGeom prst="rect">
            <a:avLst/>
          </a:prstGeom>
        </p:spPr>
        <p:txBody>
          <a:bodyPr vert="horz" lIns="194530" tIns="97265" rIns="194530" bIns="97265" rtlCol="0"/>
          <a:lstStyle>
            <a:lvl1pPr algn="r">
              <a:defRPr sz="2500"/>
            </a:lvl1pPr>
          </a:lstStyle>
          <a:p>
            <a:fld id="{D6BA6444-5C5E-0545-BCF4-B244B48F4764}" type="datetimeFigureOut">
              <a:rPr lang="en-US" smtClean="0">
                <a:latin typeface="Arial Regular"/>
              </a:rPr>
              <a:t>9/22/2021</a:t>
            </a:fld>
            <a:endParaRPr lang="en-US">
              <a:latin typeface="Arial Regular"/>
            </a:endParaRPr>
          </a:p>
        </p:txBody>
      </p:sp>
    </p:spTree>
    <p:extLst>
      <p:ext uri="{BB962C8B-B14F-4D97-AF65-F5344CB8AC3E}">
        <p14:creationId xmlns:p14="http://schemas.microsoft.com/office/powerpoint/2010/main" val="1810490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6354286" cy="1050035"/>
          </a:xfrm>
          <a:prstGeom prst="rect">
            <a:avLst/>
          </a:prstGeom>
        </p:spPr>
        <p:txBody>
          <a:bodyPr vert="horz" lIns="194530" tIns="97265" rIns="194530" bIns="97265" rtlCol="0"/>
          <a:lstStyle>
            <a:lvl1pPr algn="l">
              <a:defRPr sz="2500" b="0" i="0">
                <a:latin typeface="Arial Regular"/>
              </a:defRPr>
            </a:lvl1pPr>
          </a:lstStyle>
          <a:p>
            <a:endParaRPr lang="en-US"/>
          </a:p>
        </p:txBody>
      </p:sp>
      <p:sp>
        <p:nvSpPr>
          <p:cNvPr id="3" name="Date Placeholder 2"/>
          <p:cNvSpPr>
            <a:spLocks noGrp="1"/>
          </p:cNvSpPr>
          <p:nvPr>
            <p:ph type="dt" idx="1"/>
          </p:nvPr>
        </p:nvSpPr>
        <p:spPr>
          <a:xfrm>
            <a:off x="8306060" y="0"/>
            <a:ext cx="6354286" cy="1050035"/>
          </a:xfrm>
          <a:prstGeom prst="rect">
            <a:avLst/>
          </a:prstGeom>
        </p:spPr>
        <p:txBody>
          <a:bodyPr vert="horz" lIns="194530" tIns="97265" rIns="194530" bIns="97265" rtlCol="0"/>
          <a:lstStyle>
            <a:lvl1pPr algn="r">
              <a:defRPr sz="2500" b="0" i="0">
                <a:latin typeface="Arial Regular"/>
              </a:defRPr>
            </a:lvl1pPr>
          </a:lstStyle>
          <a:p>
            <a:fld id="{974BFD9F-77B7-C34C-A5AF-19C5DFBDFA5A}" type="datetimeFigureOut">
              <a:rPr lang="en-US" smtClean="0"/>
              <a:pPr/>
              <a:t>9/22/2021</a:t>
            </a:fld>
            <a:endParaRPr lang="en-US"/>
          </a:p>
        </p:txBody>
      </p:sp>
      <p:sp>
        <p:nvSpPr>
          <p:cNvPr id="4" name="Slide Image Placeholder 3"/>
          <p:cNvSpPr>
            <a:spLocks noGrp="1" noRot="1" noChangeAspect="1"/>
          </p:cNvSpPr>
          <p:nvPr>
            <p:ph type="sldImg" idx="2"/>
          </p:nvPr>
        </p:nvSpPr>
        <p:spPr>
          <a:xfrm>
            <a:off x="2230438" y="2616200"/>
            <a:ext cx="10202862" cy="7064375"/>
          </a:xfrm>
          <a:prstGeom prst="rect">
            <a:avLst/>
          </a:prstGeom>
          <a:noFill/>
          <a:ln w="12700">
            <a:solidFill>
              <a:prstClr val="black"/>
            </a:solidFill>
          </a:ln>
        </p:spPr>
        <p:txBody>
          <a:bodyPr vert="horz" lIns="194530" tIns="97265" rIns="194530" bIns="97265" rtlCol="0" anchor="ctr"/>
          <a:lstStyle/>
          <a:p>
            <a:endParaRPr lang="en-US"/>
          </a:p>
        </p:txBody>
      </p:sp>
      <p:sp>
        <p:nvSpPr>
          <p:cNvPr id="5" name="Notes Placeholder 4"/>
          <p:cNvSpPr>
            <a:spLocks noGrp="1"/>
          </p:cNvSpPr>
          <p:nvPr>
            <p:ph type="body" sz="quarter" idx="3"/>
          </p:nvPr>
        </p:nvSpPr>
        <p:spPr>
          <a:xfrm>
            <a:off x="1466375" y="10071606"/>
            <a:ext cx="11730990" cy="8240405"/>
          </a:xfrm>
          <a:prstGeom prst="rect">
            <a:avLst/>
          </a:prstGeom>
        </p:spPr>
        <p:txBody>
          <a:bodyPr vert="horz" lIns="194530" tIns="97265" rIns="194530" bIns="9726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19877983"/>
            <a:ext cx="6354286" cy="1050033"/>
          </a:xfrm>
          <a:prstGeom prst="rect">
            <a:avLst/>
          </a:prstGeom>
        </p:spPr>
        <p:txBody>
          <a:bodyPr vert="horz" lIns="194530" tIns="97265" rIns="194530" bIns="97265" rtlCol="0" anchor="b"/>
          <a:lstStyle>
            <a:lvl1pPr algn="l">
              <a:defRPr sz="2500" b="0" i="0">
                <a:latin typeface="Arial Regular"/>
              </a:defRPr>
            </a:lvl1pPr>
          </a:lstStyle>
          <a:p>
            <a:endParaRPr lang="en-US"/>
          </a:p>
        </p:txBody>
      </p:sp>
      <p:sp>
        <p:nvSpPr>
          <p:cNvPr id="7" name="Slide Number Placeholder 6"/>
          <p:cNvSpPr>
            <a:spLocks noGrp="1"/>
          </p:cNvSpPr>
          <p:nvPr>
            <p:ph type="sldNum" sz="quarter" idx="5"/>
          </p:nvPr>
        </p:nvSpPr>
        <p:spPr>
          <a:xfrm>
            <a:off x="8306060" y="19877983"/>
            <a:ext cx="6354286" cy="1050033"/>
          </a:xfrm>
          <a:prstGeom prst="rect">
            <a:avLst/>
          </a:prstGeom>
        </p:spPr>
        <p:txBody>
          <a:bodyPr vert="horz" lIns="194530" tIns="97265" rIns="194530" bIns="97265" rtlCol="0" anchor="b"/>
          <a:lstStyle>
            <a:lvl1pPr algn="r">
              <a:defRPr sz="2500" b="0" i="0">
                <a:latin typeface="Arial Regular"/>
              </a:defRPr>
            </a:lvl1pPr>
          </a:lstStyle>
          <a:p>
            <a:fld id="{E9F10013-BBF1-6047-A569-3C3AECEFC781}" type="slidenum">
              <a:rPr lang="en-US" smtClean="0"/>
              <a:pPr/>
              <a:t>‹#›</a:t>
            </a:fld>
            <a:endParaRPr lang="en-US"/>
          </a:p>
        </p:txBody>
      </p:sp>
    </p:spTree>
    <p:extLst>
      <p:ext uri="{BB962C8B-B14F-4D97-AF65-F5344CB8AC3E}">
        <p14:creationId xmlns:p14="http://schemas.microsoft.com/office/powerpoint/2010/main" val="2994414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4</a:t>
            </a:fld>
            <a:endParaRPr lang="en-US"/>
          </a:p>
        </p:txBody>
      </p:sp>
    </p:spTree>
    <p:extLst>
      <p:ext uri="{BB962C8B-B14F-4D97-AF65-F5344CB8AC3E}">
        <p14:creationId xmlns:p14="http://schemas.microsoft.com/office/powerpoint/2010/main" val="299259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15</a:t>
            </a:fld>
            <a:endParaRPr lang="en-US"/>
          </a:p>
        </p:txBody>
      </p:sp>
    </p:spTree>
    <p:extLst>
      <p:ext uri="{BB962C8B-B14F-4D97-AF65-F5344CB8AC3E}">
        <p14:creationId xmlns:p14="http://schemas.microsoft.com/office/powerpoint/2010/main" val="2710783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16</a:t>
            </a:fld>
            <a:endParaRPr lang="en-US"/>
          </a:p>
        </p:txBody>
      </p:sp>
    </p:spTree>
    <p:extLst>
      <p:ext uri="{BB962C8B-B14F-4D97-AF65-F5344CB8AC3E}">
        <p14:creationId xmlns:p14="http://schemas.microsoft.com/office/powerpoint/2010/main" val="3786632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18</a:t>
            </a:fld>
            <a:endParaRPr lang="en-US"/>
          </a:p>
        </p:txBody>
      </p:sp>
    </p:spTree>
    <p:extLst>
      <p:ext uri="{BB962C8B-B14F-4D97-AF65-F5344CB8AC3E}">
        <p14:creationId xmlns:p14="http://schemas.microsoft.com/office/powerpoint/2010/main" val="3375867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19</a:t>
            </a:fld>
            <a:endParaRPr lang="en-US"/>
          </a:p>
        </p:txBody>
      </p:sp>
    </p:spTree>
    <p:extLst>
      <p:ext uri="{BB962C8B-B14F-4D97-AF65-F5344CB8AC3E}">
        <p14:creationId xmlns:p14="http://schemas.microsoft.com/office/powerpoint/2010/main" val="3727750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20</a:t>
            </a:fld>
            <a:endParaRPr lang="en-US"/>
          </a:p>
        </p:txBody>
      </p:sp>
    </p:spTree>
    <p:extLst>
      <p:ext uri="{BB962C8B-B14F-4D97-AF65-F5344CB8AC3E}">
        <p14:creationId xmlns:p14="http://schemas.microsoft.com/office/powerpoint/2010/main" val="351319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21</a:t>
            </a:fld>
            <a:endParaRPr lang="en-US"/>
          </a:p>
        </p:txBody>
      </p:sp>
    </p:spTree>
    <p:extLst>
      <p:ext uri="{BB962C8B-B14F-4D97-AF65-F5344CB8AC3E}">
        <p14:creationId xmlns:p14="http://schemas.microsoft.com/office/powerpoint/2010/main" val="5013488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22</a:t>
            </a:fld>
            <a:endParaRPr lang="en-US"/>
          </a:p>
        </p:txBody>
      </p:sp>
    </p:spTree>
    <p:extLst>
      <p:ext uri="{BB962C8B-B14F-4D97-AF65-F5344CB8AC3E}">
        <p14:creationId xmlns:p14="http://schemas.microsoft.com/office/powerpoint/2010/main" val="379264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23</a:t>
            </a:fld>
            <a:endParaRPr lang="en-US"/>
          </a:p>
        </p:txBody>
      </p:sp>
    </p:spTree>
    <p:extLst>
      <p:ext uri="{BB962C8B-B14F-4D97-AF65-F5344CB8AC3E}">
        <p14:creationId xmlns:p14="http://schemas.microsoft.com/office/powerpoint/2010/main" val="2922418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24</a:t>
            </a:fld>
            <a:endParaRPr lang="en-US"/>
          </a:p>
        </p:txBody>
      </p:sp>
    </p:spTree>
    <p:extLst>
      <p:ext uri="{BB962C8B-B14F-4D97-AF65-F5344CB8AC3E}">
        <p14:creationId xmlns:p14="http://schemas.microsoft.com/office/powerpoint/2010/main" val="38335329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25</a:t>
            </a:fld>
            <a:endParaRPr lang="en-US"/>
          </a:p>
        </p:txBody>
      </p:sp>
    </p:spTree>
    <p:extLst>
      <p:ext uri="{BB962C8B-B14F-4D97-AF65-F5344CB8AC3E}">
        <p14:creationId xmlns:p14="http://schemas.microsoft.com/office/powerpoint/2010/main" val="1544516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5</a:t>
            </a:fld>
            <a:endParaRPr lang="en-US"/>
          </a:p>
        </p:txBody>
      </p:sp>
    </p:spTree>
    <p:extLst>
      <p:ext uri="{BB962C8B-B14F-4D97-AF65-F5344CB8AC3E}">
        <p14:creationId xmlns:p14="http://schemas.microsoft.com/office/powerpoint/2010/main" val="11068760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26</a:t>
            </a:fld>
            <a:endParaRPr lang="en-US"/>
          </a:p>
        </p:txBody>
      </p:sp>
    </p:spTree>
    <p:extLst>
      <p:ext uri="{BB962C8B-B14F-4D97-AF65-F5344CB8AC3E}">
        <p14:creationId xmlns:p14="http://schemas.microsoft.com/office/powerpoint/2010/main" val="2303724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28</a:t>
            </a:fld>
            <a:endParaRPr lang="en-US"/>
          </a:p>
        </p:txBody>
      </p:sp>
    </p:spTree>
    <p:extLst>
      <p:ext uri="{BB962C8B-B14F-4D97-AF65-F5344CB8AC3E}">
        <p14:creationId xmlns:p14="http://schemas.microsoft.com/office/powerpoint/2010/main" val="2578497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29</a:t>
            </a:fld>
            <a:endParaRPr lang="en-US"/>
          </a:p>
        </p:txBody>
      </p:sp>
    </p:spTree>
    <p:extLst>
      <p:ext uri="{BB962C8B-B14F-4D97-AF65-F5344CB8AC3E}">
        <p14:creationId xmlns:p14="http://schemas.microsoft.com/office/powerpoint/2010/main" val="684896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30</a:t>
            </a:fld>
            <a:endParaRPr lang="en-US"/>
          </a:p>
        </p:txBody>
      </p:sp>
    </p:spTree>
    <p:extLst>
      <p:ext uri="{BB962C8B-B14F-4D97-AF65-F5344CB8AC3E}">
        <p14:creationId xmlns:p14="http://schemas.microsoft.com/office/powerpoint/2010/main" val="7092580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31</a:t>
            </a:fld>
            <a:endParaRPr lang="en-US"/>
          </a:p>
        </p:txBody>
      </p:sp>
    </p:spTree>
    <p:extLst>
      <p:ext uri="{BB962C8B-B14F-4D97-AF65-F5344CB8AC3E}">
        <p14:creationId xmlns:p14="http://schemas.microsoft.com/office/powerpoint/2010/main" val="3976641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32</a:t>
            </a:fld>
            <a:endParaRPr lang="en-US"/>
          </a:p>
        </p:txBody>
      </p:sp>
    </p:spTree>
    <p:extLst>
      <p:ext uri="{BB962C8B-B14F-4D97-AF65-F5344CB8AC3E}">
        <p14:creationId xmlns:p14="http://schemas.microsoft.com/office/powerpoint/2010/main" val="2693629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34</a:t>
            </a:fld>
            <a:endParaRPr lang="en-US"/>
          </a:p>
        </p:txBody>
      </p:sp>
    </p:spTree>
    <p:extLst>
      <p:ext uri="{BB962C8B-B14F-4D97-AF65-F5344CB8AC3E}">
        <p14:creationId xmlns:p14="http://schemas.microsoft.com/office/powerpoint/2010/main" val="4164313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35</a:t>
            </a:fld>
            <a:endParaRPr lang="en-US"/>
          </a:p>
        </p:txBody>
      </p:sp>
    </p:spTree>
    <p:extLst>
      <p:ext uri="{BB962C8B-B14F-4D97-AF65-F5344CB8AC3E}">
        <p14:creationId xmlns:p14="http://schemas.microsoft.com/office/powerpoint/2010/main" val="17720523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36</a:t>
            </a:fld>
            <a:endParaRPr lang="en-US"/>
          </a:p>
        </p:txBody>
      </p:sp>
    </p:spTree>
    <p:extLst>
      <p:ext uri="{BB962C8B-B14F-4D97-AF65-F5344CB8AC3E}">
        <p14:creationId xmlns:p14="http://schemas.microsoft.com/office/powerpoint/2010/main" val="25179729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37</a:t>
            </a:fld>
            <a:endParaRPr lang="en-US"/>
          </a:p>
        </p:txBody>
      </p:sp>
    </p:spTree>
    <p:extLst>
      <p:ext uri="{BB962C8B-B14F-4D97-AF65-F5344CB8AC3E}">
        <p14:creationId xmlns:p14="http://schemas.microsoft.com/office/powerpoint/2010/main" val="449383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6</a:t>
            </a:fld>
            <a:endParaRPr lang="en-US"/>
          </a:p>
        </p:txBody>
      </p:sp>
    </p:spTree>
    <p:extLst>
      <p:ext uri="{BB962C8B-B14F-4D97-AF65-F5344CB8AC3E}">
        <p14:creationId xmlns:p14="http://schemas.microsoft.com/office/powerpoint/2010/main" val="486068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38</a:t>
            </a:fld>
            <a:endParaRPr lang="en-US"/>
          </a:p>
        </p:txBody>
      </p:sp>
    </p:spTree>
    <p:extLst>
      <p:ext uri="{BB962C8B-B14F-4D97-AF65-F5344CB8AC3E}">
        <p14:creationId xmlns:p14="http://schemas.microsoft.com/office/powerpoint/2010/main" val="25653498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40</a:t>
            </a:fld>
            <a:endParaRPr lang="en-US"/>
          </a:p>
        </p:txBody>
      </p:sp>
    </p:spTree>
    <p:extLst>
      <p:ext uri="{BB962C8B-B14F-4D97-AF65-F5344CB8AC3E}">
        <p14:creationId xmlns:p14="http://schemas.microsoft.com/office/powerpoint/2010/main" val="2957378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41</a:t>
            </a:fld>
            <a:endParaRPr lang="en-US"/>
          </a:p>
        </p:txBody>
      </p:sp>
    </p:spTree>
    <p:extLst>
      <p:ext uri="{BB962C8B-B14F-4D97-AF65-F5344CB8AC3E}">
        <p14:creationId xmlns:p14="http://schemas.microsoft.com/office/powerpoint/2010/main" val="21542091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42</a:t>
            </a:fld>
            <a:endParaRPr lang="en-US"/>
          </a:p>
        </p:txBody>
      </p:sp>
    </p:spTree>
    <p:extLst>
      <p:ext uri="{BB962C8B-B14F-4D97-AF65-F5344CB8AC3E}">
        <p14:creationId xmlns:p14="http://schemas.microsoft.com/office/powerpoint/2010/main" val="1212134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43</a:t>
            </a:fld>
            <a:endParaRPr lang="en-US"/>
          </a:p>
        </p:txBody>
      </p:sp>
    </p:spTree>
    <p:extLst>
      <p:ext uri="{BB962C8B-B14F-4D97-AF65-F5344CB8AC3E}">
        <p14:creationId xmlns:p14="http://schemas.microsoft.com/office/powerpoint/2010/main" val="1524716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7</a:t>
            </a:fld>
            <a:endParaRPr lang="en-US"/>
          </a:p>
        </p:txBody>
      </p:sp>
    </p:spTree>
    <p:extLst>
      <p:ext uri="{BB962C8B-B14F-4D97-AF65-F5344CB8AC3E}">
        <p14:creationId xmlns:p14="http://schemas.microsoft.com/office/powerpoint/2010/main" val="2143616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8</a:t>
            </a:fld>
            <a:endParaRPr lang="en-US"/>
          </a:p>
        </p:txBody>
      </p:sp>
    </p:spTree>
    <p:extLst>
      <p:ext uri="{BB962C8B-B14F-4D97-AF65-F5344CB8AC3E}">
        <p14:creationId xmlns:p14="http://schemas.microsoft.com/office/powerpoint/2010/main" val="2710933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9</a:t>
            </a:fld>
            <a:endParaRPr lang="en-US"/>
          </a:p>
        </p:txBody>
      </p:sp>
    </p:spTree>
    <p:extLst>
      <p:ext uri="{BB962C8B-B14F-4D97-AF65-F5344CB8AC3E}">
        <p14:creationId xmlns:p14="http://schemas.microsoft.com/office/powerpoint/2010/main" val="1751156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12</a:t>
            </a:fld>
            <a:endParaRPr lang="en-US"/>
          </a:p>
        </p:txBody>
      </p:sp>
    </p:spTree>
    <p:extLst>
      <p:ext uri="{BB962C8B-B14F-4D97-AF65-F5344CB8AC3E}">
        <p14:creationId xmlns:p14="http://schemas.microsoft.com/office/powerpoint/2010/main" val="78141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13</a:t>
            </a:fld>
            <a:endParaRPr lang="en-US"/>
          </a:p>
        </p:txBody>
      </p:sp>
    </p:spTree>
    <p:extLst>
      <p:ext uri="{BB962C8B-B14F-4D97-AF65-F5344CB8AC3E}">
        <p14:creationId xmlns:p14="http://schemas.microsoft.com/office/powerpoint/2010/main" val="3625877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F10013-BBF1-6047-A569-3C3AECEFC781}" type="slidenum">
              <a:rPr lang="en-US" smtClean="0"/>
              <a:pPr/>
              <a:t>14</a:t>
            </a:fld>
            <a:endParaRPr lang="en-US"/>
          </a:p>
        </p:txBody>
      </p:sp>
    </p:spTree>
    <p:extLst>
      <p:ext uri="{BB962C8B-B14F-4D97-AF65-F5344CB8AC3E}">
        <p14:creationId xmlns:p14="http://schemas.microsoft.com/office/powerpoint/2010/main" val="34166397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linkedin.com/learning/topics/powerpoint"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7.tiff"/><Relationship Id="rId4" Type="http://schemas.openxmlformats.org/officeDocument/2006/relationships/image" Target="../media/image6.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yle Guide">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FE4CB7C8-8BF6-6549-8886-382C4C078358}"/>
              </a:ext>
            </a:extLst>
          </p:cNvPr>
          <p:cNvSpPr/>
          <p:nvPr userDrawn="1"/>
        </p:nvSpPr>
        <p:spPr>
          <a:xfrm>
            <a:off x="-15069"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 name="TextBox 2">
            <a:extLst>
              <a:ext uri="{FF2B5EF4-FFF2-40B4-BE49-F238E27FC236}">
                <a16:creationId xmlns:a16="http://schemas.microsoft.com/office/drawing/2014/main" id="{488E577E-30E0-5D49-A8DA-3F600377E8A6}"/>
              </a:ext>
            </a:extLst>
          </p:cNvPr>
          <p:cNvSpPr txBox="1"/>
          <p:nvPr userDrawn="1"/>
        </p:nvSpPr>
        <p:spPr>
          <a:xfrm>
            <a:off x="287998" y="892023"/>
            <a:ext cx="8593209" cy="5293757"/>
          </a:xfrm>
          <a:prstGeom prst="rect">
            <a:avLst/>
          </a:prstGeom>
          <a:noFill/>
        </p:spPr>
        <p:txBody>
          <a:bodyPr wrap="square" lIns="0" tIns="0" rIns="0" bIns="0" rtlCol="0">
            <a:spAutoFit/>
          </a:bodyPr>
          <a:lstStyle/>
          <a:p>
            <a:r>
              <a:rPr lang="en-AU" sz="1200" b="1" dirty="0">
                <a:latin typeface="Arial" panose="020B0604020202020204" pitchFamily="34" charset="0"/>
                <a:cs typeface="Arial" panose="020B0604020202020204" pitchFamily="34" charset="0"/>
              </a:rPr>
              <a:t>This template provides a guide for how to structure and format your presentations. It should be used as the base for all internal presentations and can be viewed in conjunction with the Slide Library</a:t>
            </a:r>
          </a:p>
          <a:p>
            <a:endParaRPr lang="en-AU" sz="1200" b="1" dirty="0">
              <a:latin typeface="Arial" panose="020B0604020202020204" pitchFamily="34" charset="0"/>
              <a:cs typeface="Arial" panose="020B0604020202020204" pitchFamily="34" charset="0"/>
            </a:endParaRPr>
          </a:p>
          <a:p>
            <a:r>
              <a:rPr lang="en-AU" sz="1200" b="1" dirty="0">
                <a:latin typeface="Arial" panose="020B0604020202020204" pitchFamily="34" charset="0"/>
                <a:cs typeface="Arial" panose="020B0604020202020204" pitchFamily="34" charset="0"/>
              </a:rPr>
              <a:t>Why it is important to use this template</a:t>
            </a:r>
            <a:endParaRPr lang="en-US" sz="1200" b="1" dirty="0">
              <a:latin typeface="Arial" panose="020B0604020202020204" pitchFamily="34" charset="0"/>
              <a:cs typeface="Arial" panose="020B0604020202020204" pitchFamily="34" charset="0"/>
            </a:endParaRPr>
          </a:p>
          <a:p>
            <a:pPr marL="180000" indent="-180000">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Consistency of communication enables faster and more straight-forward decision making</a:t>
            </a:r>
          </a:p>
          <a:p>
            <a:pPr marL="180000" indent="-180000">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Widespread and consistent use, including consistent referencing, will help us to build a library of replicable analyses and avoid ‘reinventing the wheel’</a:t>
            </a:r>
            <a:endParaRPr lang="en-AU" sz="1200" dirty="0">
              <a:latin typeface="Arial" panose="020B0604020202020204" pitchFamily="34" charset="0"/>
              <a:cs typeface="Arial" panose="020B0604020202020204" pitchFamily="34" charset="0"/>
            </a:endParaRPr>
          </a:p>
          <a:p>
            <a:pPr marL="285750" indent="-285750">
              <a:spcBef>
                <a:spcPts val="0"/>
              </a:spcBef>
              <a:buFont typeface="Arial" panose="020B0604020202020204" pitchFamily="34" charset="0"/>
              <a:buChar char="•"/>
            </a:pPr>
            <a:endParaRPr lang="en-AU" sz="1200" b="1" dirty="0">
              <a:latin typeface="Arial" panose="020B0604020202020204" pitchFamily="34" charset="0"/>
              <a:cs typeface="Arial" panose="020B0604020202020204" pitchFamily="34" charset="0"/>
            </a:endParaRPr>
          </a:p>
          <a:p>
            <a:pPr>
              <a:spcBef>
                <a:spcPts val="0"/>
              </a:spcBef>
            </a:pPr>
            <a:r>
              <a:rPr lang="en-AU" sz="1200" b="1" dirty="0">
                <a:latin typeface="Arial" panose="020B0604020202020204" pitchFamily="34" charset="0"/>
                <a:cs typeface="Arial" panose="020B0604020202020204" pitchFamily="34" charset="0"/>
              </a:rPr>
              <a:t>How you should treat this template</a:t>
            </a:r>
          </a:p>
          <a:p>
            <a:pPr marL="180000" indent="-180000" algn="l" defTabSz="457200" rtl="0" eaLnBrk="1" latinLnBrk="0" hangingPunct="1">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This template is </a:t>
            </a:r>
            <a:r>
              <a:rPr lang="en-AU" sz="1200" b="1" kern="1200" dirty="0">
                <a:solidFill>
                  <a:schemeClr val="tx1"/>
                </a:solidFill>
                <a:latin typeface="Arial" panose="020B0604020202020204" pitchFamily="34" charset="0"/>
                <a:ea typeface="+mn-ea"/>
                <a:cs typeface="Arial" panose="020B0604020202020204" pitchFamily="34" charset="0"/>
              </a:rPr>
              <a:t>not prescriptive</a:t>
            </a:r>
            <a:r>
              <a:rPr lang="en-AU" sz="1200" b="0" kern="1200" dirty="0">
                <a:solidFill>
                  <a:schemeClr val="tx1"/>
                </a:solidFill>
                <a:latin typeface="Arial" panose="020B0604020202020204" pitchFamily="34" charset="0"/>
                <a:ea typeface="+mn-ea"/>
                <a:cs typeface="Arial" panose="020B0604020202020204" pitchFamily="34" charset="0"/>
              </a:rPr>
              <a:t>, and does not require 10- conformity to this approach. This is a guide to how the Vice-Chancellor and other senior leadership like to structure and receive communication. In general, the approaches used in this template should form the base, but you may use your artistic licence to resize objects, move objects, add different pages etc</a:t>
            </a:r>
          </a:p>
          <a:p>
            <a:pPr marL="180000" indent="-180000" algn="l" defTabSz="457200" rtl="0" eaLnBrk="1" latinLnBrk="0" hangingPunct="1">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The </a:t>
            </a:r>
            <a:r>
              <a:rPr lang="en-AU" sz="1200" b="1" kern="1200" dirty="0">
                <a:solidFill>
                  <a:schemeClr val="tx1"/>
                </a:solidFill>
                <a:latin typeface="Arial" panose="020B0604020202020204" pitchFamily="34" charset="0"/>
                <a:ea typeface="+mn-ea"/>
                <a:cs typeface="Arial" panose="020B0604020202020204" pitchFamily="34" charset="0"/>
              </a:rPr>
              <a:t>Slide Library </a:t>
            </a:r>
            <a:r>
              <a:rPr lang="en-AU" sz="1200" b="0" kern="1200" dirty="0">
                <a:solidFill>
                  <a:schemeClr val="tx1"/>
                </a:solidFill>
                <a:latin typeface="Arial" panose="020B0604020202020204" pitchFamily="34" charset="0"/>
                <a:ea typeface="+mn-ea"/>
                <a:cs typeface="Arial" panose="020B0604020202020204" pitchFamily="34" charset="0"/>
              </a:rPr>
              <a:t>is a helpful supporting tool to be used in conjunction with this template, for various examples of how to create impactful visual presentations of information and data</a:t>
            </a:r>
          </a:p>
          <a:p>
            <a:pPr marL="180000" indent="-180000" algn="l" defTabSz="457200" rtl="0" eaLnBrk="1" latinLnBrk="0" hangingPunct="1">
              <a:spcBef>
                <a:spcPts val="200"/>
              </a:spcBef>
              <a:buFont typeface="Arial" panose="020B0604020202020204" pitchFamily="34" charset="0"/>
              <a:buChar char="•"/>
            </a:pPr>
            <a:endParaRPr lang="en-AU" sz="1200" dirty="0">
              <a:latin typeface="Arial" panose="020B0604020202020204" pitchFamily="34" charset="0"/>
              <a:cs typeface="Arial" panose="020B0604020202020204" pitchFamily="34" charset="0"/>
            </a:endParaRPr>
          </a:p>
          <a:p>
            <a:pPr algn="l" defTabSz="457200" rtl="0" eaLnBrk="1" latinLnBrk="0" hangingPunct="1">
              <a:spcBef>
                <a:spcPts val="200"/>
              </a:spcBef>
            </a:pPr>
            <a:r>
              <a:rPr lang="en-AU" sz="1200" b="1" dirty="0">
                <a:latin typeface="Arial" panose="020B0604020202020204" pitchFamily="34" charset="0"/>
                <a:cs typeface="Arial" panose="020B0604020202020204" pitchFamily="34" charset="0"/>
              </a:rPr>
              <a:t>Alternative options available</a:t>
            </a:r>
          </a:p>
          <a:p>
            <a:pPr marL="180000" indent="-180000" algn="l" defTabSz="457200" rtl="0" eaLnBrk="1" latinLnBrk="0" hangingPunct="1">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Insert &gt; New slide provides a number of alternative ways to frame content</a:t>
            </a:r>
          </a:p>
          <a:p>
            <a:pPr marL="637200" lvl="1" indent="-180000">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Table of </a:t>
            </a:r>
            <a:r>
              <a:rPr lang="en-AU" sz="1200" dirty="0">
                <a:latin typeface="Arial" panose="020B0604020202020204" pitchFamily="34" charset="0"/>
                <a:cs typeface="Arial" panose="020B0604020202020204" pitchFamily="34" charset="0"/>
              </a:rPr>
              <a:t>c</a:t>
            </a:r>
            <a:r>
              <a:rPr lang="en-AU" sz="1200" b="0" kern="1200" dirty="0">
                <a:solidFill>
                  <a:schemeClr val="tx1"/>
                </a:solidFill>
                <a:latin typeface="Arial" panose="020B0604020202020204" pitchFamily="34" charset="0"/>
                <a:ea typeface="+mn-ea"/>
                <a:cs typeface="Arial" panose="020B0604020202020204" pitchFamily="34" charset="0"/>
              </a:rPr>
              <a:t>ontents</a:t>
            </a:r>
          </a:p>
          <a:p>
            <a:pPr marL="637200" lvl="1" indent="-180000">
              <a:spcBef>
                <a:spcPts val="200"/>
              </a:spcBef>
              <a:buFont typeface="Arial" panose="020B0604020202020204" pitchFamily="34" charset="0"/>
              <a:buChar char="•"/>
            </a:pPr>
            <a:r>
              <a:rPr lang="en-AU" sz="1200" dirty="0">
                <a:latin typeface="Arial" panose="020B0604020202020204" pitchFamily="34" charset="0"/>
                <a:cs typeface="Arial" panose="020B0604020202020204" pitchFamily="34" charset="0"/>
              </a:rPr>
              <a:t>Grouping approach</a:t>
            </a:r>
          </a:p>
          <a:p>
            <a:pPr marL="637200" lvl="1" indent="-180000">
              <a:spcBef>
                <a:spcPts val="200"/>
              </a:spcBef>
              <a:buFont typeface="Arial" panose="020B0604020202020204" pitchFamily="34" charset="0"/>
              <a:buChar char="•"/>
            </a:pPr>
            <a:r>
              <a:rPr lang="en-AU" sz="1200" b="0" kern="1200" dirty="0">
                <a:solidFill>
                  <a:schemeClr val="tx1"/>
                </a:solidFill>
                <a:latin typeface="Arial" panose="020B0604020202020204" pitchFamily="34" charset="0"/>
                <a:ea typeface="+mn-ea"/>
                <a:cs typeface="Arial" panose="020B0604020202020204" pitchFamily="34" charset="0"/>
              </a:rPr>
              <a:t>Additional versions of pages in template deck</a:t>
            </a:r>
          </a:p>
          <a:p>
            <a:pPr marL="0" lvl="0" indent="0">
              <a:spcBef>
                <a:spcPts val="200"/>
              </a:spcBef>
              <a:buFont typeface="Arial" panose="020B0604020202020204" pitchFamily="34" charset="0"/>
              <a:buNone/>
            </a:pPr>
            <a:endParaRPr lang="en-AU" sz="1200" b="0" kern="1200" dirty="0">
              <a:solidFill>
                <a:schemeClr val="tx1"/>
              </a:solidFill>
              <a:latin typeface="Arial" panose="020B0604020202020204" pitchFamily="34" charset="0"/>
              <a:ea typeface="+mn-ea"/>
              <a:cs typeface="Arial" panose="020B0604020202020204" pitchFamily="34" charset="0"/>
            </a:endParaRPr>
          </a:p>
          <a:p>
            <a:pPr marL="0" lvl="0" indent="0">
              <a:spcBef>
                <a:spcPts val="200"/>
              </a:spcBef>
              <a:buFont typeface="Arial" panose="020B0604020202020204" pitchFamily="34" charset="0"/>
              <a:buNone/>
            </a:pPr>
            <a:r>
              <a:rPr lang="en-AU" sz="1200" b="1" kern="1200" dirty="0">
                <a:solidFill>
                  <a:schemeClr val="tx1"/>
                </a:solidFill>
                <a:latin typeface="Arial" panose="020B0604020202020204" pitchFamily="34" charset="0"/>
                <a:ea typeface="+mn-ea"/>
                <a:cs typeface="Arial" panose="020B0604020202020204" pitchFamily="34" charset="0"/>
              </a:rPr>
              <a:t>Need to hone your </a:t>
            </a:r>
            <a:r>
              <a:rPr lang="en-AU" sz="1200" b="1" u="sng" kern="1200" dirty="0">
                <a:solidFill>
                  <a:schemeClr val="tx1"/>
                </a:solidFill>
                <a:latin typeface="Arial" panose="020B0604020202020204" pitchFamily="34" charset="0"/>
                <a:ea typeface="+mn-ea"/>
                <a:cs typeface="Arial" panose="020B0604020202020204" pitchFamily="34" charset="0"/>
              </a:rPr>
              <a:t>PowerPoint skills</a:t>
            </a:r>
            <a:r>
              <a:rPr lang="en-AU" sz="1200" b="1" kern="1200" dirty="0">
                <a:solidFill>
                  <a:schemeClr val="tx1"/>
                </a:solidFill>
                <a:latin typeface="Arial" panose="020B0604020202020204" pitchFamily="34" charset="0"/>
                <a:ea typeface="+mn-ea"/>
                <a:cs typeface="Arial" panose="020B0604020202020204" pitchFamily="34" charset="0"/>
              </a:rPr>
              <a:t>?</a:t>
            </a:r>
          </a:p>
          <a:p>
            <a:pPr marL="171450" indent="-171450" rtl="0">
              <a:buFont typeface="Arial" panose="020B0604020202020204" pitchFamily="34" charset="0"/>
              <a:buChar char="•"/>
            </a:pPr>
            <a:r>
              <a:rPr lang="en-AU" sz="1200" b="0" dirty="0">
                <a:latin typeface="Arial" panose="020B0604020202020204" pitchFamily="34" charset="0"/>
                <a:cs typeface="Arial" panose="020B0604020202020204" pitchFamily="34" charset="0"/>
              </a:rPr>
              <a:t>Head to: </a:t>
            </a:r>
            <a:r>
              <a:rPr lang="en-AU" sz="1200" dirty="0">
                <a:hlinkClick r:id="rId2"/>
              </a:rPr>
              <a:t>https://www.linkedin.com/learning/topics/powerpoint</a:t>
            </a:r>
            <a:r>
              <a:rPr lang="en-AU" sz="1200" dirty="0"/>
              <a:t> where you can access a </a:t>
            </a:r>
            <a:r>
              <a:rPr lang="en-AU" sz="1200" b="1" dirty="0"/>
              <a:t>library of helpful and short PowerPoint training courses</a:t>
            </a:r>
          </a:p>
          <a:p>
            <a:pPr marL="171450" indent="-171450" rtl="0">
              <a:buFont typeface="Arial" panose="020B0604020202020204" pitchFamily="34" charset="0"/>
              <a:buChar char="•"/>
            </a:pPr>
            <a:r>
              <a:rPr lang="en-AU" sz="1200" b="0" dirty="0"/>
              <a:t>Give yourself </a:t>
            </a:r>
            <a:r>
              <a:rPr lang="en-AU" sz="1200" b="1" dirty="0"/>
              <a:t>lots of practice </a:t>
            </a:r>
            <a:r>
              <a:rPr lang="en-AU" sz="1200" b="0" dirty="0"/>
              <a:t>to improve speed and proficiency over time</a:t>
            </a:r>
          </a:p>
          <a:p>
            <a:pPr marL="171450" indent="-171450" rtl="0">
              <a:buFont typeface="Arial" panose="020B0604020202020204" pitchFamily="34" charset="0"/>
              <a:buChar char="•"/>
            </a:pPr>
            <a:r>
              <a:rPr lang="en-AU" sz="1200" b="1" kern="1200" dirty="0">
                <a:solidFill>
                  <a:schemeClr val="tx1"/>
                </a:solidFill>
                <a:latin typeface="Arial" panose="020B0604020202020204" pitchFamily="34" charset="0"/>
                <a:ea typeface="+mn-ea"/>
                <a:cs typeface="Arial" panose="020B0604020202020204" pitchFamily="34" charset="0"/>
              </a:rPr>
              <a:t>Ask for help </a:t>
            </a:r>
            <a:r>
              <a:rPr lang="en-AU" sz="1200" b="0" kern="1200" dirty="0">
                <a:solidFill>
                  <a:schemeClr val="tx1"/>
                </a:solidFill>
                <a:latin typeface="Arial" panose="020B0604020202020204" pitchFamily="34" charset="0"/>
                <a:ea typeface="+mn-ea"/>
                <a:cs typeface="Arial" panose="020B0604020202020204" pitchFamily="34" charset="0"/>
              </a:rPr>
              <a:t>– Please contact your Clarity lead or the Strategy team for help if you want someone to review or provide feedback on your draft presentation</a:t>
            </a:r>
          </a:p>
        </p:txBody>
      </p:sp>
      <p:sp>
        <p:nvSpPr>
          <p:cNvPr id="7" name="TextBox 6">
            <a:extLst>
              <a:ext uri="{FF2B5EF4-FFF2-40B4-BE49-F238E27FC236}">
                <a16:creationId xmlns:a16="http://schemas.microsoft.com/office/drawing/2014/main" id="{A10054D0-EBB3-FB4F-AB08-DCD9E61CEC13}"/>
              </a:ext>
            </a:extLst>
          </p:cNvPr>
          <p:cNvSpPr txBox="1"/>
          <p:nvPr userDrawn="1"/>
        </p:nvSpPr>
        <p:spPr>
          <a:xfrm>
            <a:off x="287998" y="155466"/>
            <a:ext cx="6819812" cy="369332"/>
          </a:xfrm>
          <a:prstGeom prst="rect">
            <a:avLst/>
          </a:prstGeom>
          <a:noFill/>
        </p:spPr>
        <p:txBody>
          <a:bodyPr wrap="square" lIns="0" tIns="0" rIns="0" bIns="0" rtlCol="0">
            <a:spAutoFit/>
          </a:bodyPr>
          <a:lstStyle/>
          <a:p>
            <a:r>
              <a:rPr lang="en-US" sz="2400" b="1" i="0">
                <a:latin typeface="Arial" panose="020B0604020202020204" pitchFamily="34" charset="0"/>
                <a:cs typeface="Arial" panose="020B0604020202020204" pitchFamily="34" charset="0"/>
              </a:rPr>
              <a:t>How to use this template</a:t>
            </a:r>
          </a:p>
        </p:txBody>
      </p:sp>
      <p:sp>
        <p:nvSpPr>
          <p:cNvPr id="2" name="TextBox 1">
            <a:extLst>
              <a:ext uri="{FF2B5EF4-FFF2-40B4-BE49-F238E27FC236}">
                <a16:creationId xmlns:a16="http://schemas.microsoft.com/office/drawing/2014/main" id="{723F6C9B-BD6D-474C-B111-094D0E09FC72}"/>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1019593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cker Page - Section 3">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2 – click to add content&gt;</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9">
            <a:extLst>
              <a:ext uri="{FF2B5EF4-FFF2-40B4-BE49-F238E27FC236}">
                <a16:creationId xmlns:a16="http://schemas.microsoft.com/office/drawing/2014/main" id="{F2AA01FE-CC5B-9940-A72B-C692C3ED6D29}"/>
              </a:ext>
            </a:extLst>
          </p:cNvPr>
          <p:cNvSpPr>
            <a:spLocks noGrp="1"/>
          </p:cNvSpPr>
          <p:nvPr>
            <p:ph type="body" sz="quarter" idx="14" hasCustomPrompt="1"/>
          </p:nvPr>
        </p:nvSpPr>
        <p:spPr>
          <a:xfrm>
            <a:off x="1316036" y="3392699"/>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defRPr>
            </a:lvl1pPr>
          </a:lstStyle>
          <a:p>
            <a:pPr marL="285750" lvl="0" indent="-285750"/>
            <a:r>
              <a:rPr lang="en-US" sz="1800"/>
              <a:t>&lt;Section 3 – click to add content&gt;</a:t>
            </a:r>
          </a:p>
        </p:txBody>
      </p:sp>
      <p:sp>
        <p:nvSpPr>
          <p:cNvPr id="20" name="Text Placeholder 9">
            <a:extLst>
              <a:ext uri="{FF2B5EF4-FFF2-40B4-BE49-F238E27FC236}">
                <a16:creationId xmlns:a16="http://schemas.microsoft.com/office/drawing/2014/main" id="{872E5B2B-9384-BD4E-B4AD-56E84033C931}"/>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4 – (or if not needed click border and press delete)</a:t>
            </a:r>
          </a:p>
        </p:txBody>
      </p:sp>
      <p:sp>
        <p:nvSpPr>
          <p:cNvPr id="21" name="Text Placeholder 9">
            <a:extLst>
              <a:ext uri="{FF2B5EF4-FFF2-40B4-BE49-F238E27FC236}">
                <a16:creationId xmlns:a16="http://schemas.microsoft.com/office/drawing/2014/main" id="{AB9A3C0E-AE3B-3B40-B967-847D45B9AD4F}"/>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5 – (or if not needed click border and press delete)</a:t>
            </a:r>
          </a:p>
        </p:txBody>
      </p:sp>
      <p:sp>
        <p:nvSpPr>
          <p:cNvPr id="22" name="Text Placeholder 9">
            <a:extLst>
              <a:ext uri="{FF2B5EF4-FFF2-40B4-BE49-F238E27FC236}">
                <a16:creationId xmlns:a16="http://schemas.microsoft.com/office/drawing/2014/main" id="{4C2DB873-7461-D84D-9250-87A85FFEE7A8}"/>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and press delete)</a:t>
            </a:r>
          </a:p>
        </p:txBody>
      </p:sp>
      <p:sp>
        <p:nvSpPr>
          <p:cNvPr id="12" name="Rectangle 11">
            <a:extLst>
              <a:ext uri="{FF2B5EF4-FFF2-40B4-BE49-F238E27FC236}">
                <a16:creationId xmlns:a16="http://schemas.microsoft.com/office/drawing/2014/main" id="{7B07D945-5084-1441-A5A9-9F2347EE668A}"/>
              </a:ext>
            </a:extLst>
          </p:cNvPr>
          <p:cNvSpPr/>
          <p:nvPr userDrawn="1"/>
        </p:nvSpPr>
        <p:spPr>
          <a:xfrm>
            <a:off x="0" y="0"/>
            <a:ext cx="177800" cy="3968961"/>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Slide Number Placeholder 3">
            <a:extLst>
              <a:ext uri="{FF2B5EF4-FFF2-40B4-BE49-F238E27FC236}">
                <a16:creationId xmlns:a16="http://schemas.microsoft.com/office/drawing/2014/main" id="{209B0A0E-80A9-8C4A-8C57-A37C9FBEF168}"/>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Tree>
    <p:extLst>
      <p:ext uri="{BB962C8B-B14F-4D97-AF65-F5344CB8AC3E}">
        <p14:creationId xmlns:p14="http://schemas.microsoft.com/office/powerpoint/2010/main" val="2050321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cker Page - Section 4">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2 – click to add content&gt;</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9">
            <a:extLst>
              <a:ext uri="{FF2B5EF4-FFF2-40B4-BE49-F238E27FC236}">
                <a16:creationId xmlns:a16="http://schemas.microsoft.com/office/drawing/2014/main" id="{F2AA01FE-CC5B-9940-A72B-C692C3ED6D29}"/>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3 – click to add content&gt;</a:t>
            </a:r>
          </a:p>
        </p:txBody>
      </p:sp>
      <p:sp>
        <p:nvSpPr>
          <p:cNvPr id="20" name="Text Placeholder 9">
            <a:extLst>
              <a:ext uri="{FF2B5EF4-FFF2-40B4-BE49-F238E27FC236}">
                <a16:creationId xmlns:a16="http://schemas.microsoft.com/office/drawing/2014/main" id="{872E5B2B-9384-BD4E-B4AD-56E84033C931}"/>
              </a:ext>
            </a:extLst>
          </p:cNvPr>
          <p:cNvSpPr>
            <a:spLocks noGrp="1"/>
          </p:cNvSpPr>
          <p:nvPr>
            <p:ph type="body" sz="quarter" idx="15" hasCustomPrompt="1"/>
          </p:nvPr>
        </p:nvSpPr>
        <p:spPr>
          <a:xfrm>
            <a:off x="1316037" y="4166711"/>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defRPr>
            </a:lvl1pPr>
          </a:lstStyle>
          <a:p>
            <a:pPr marL="285750" lvl="0" indent="-285750"/>
            <a:r>
              <a:rPr lang="en-US" sz="1800"/>
              <a:t>&lt;Section 4 – (or if not needed click border and press delete)</a:t>
            </a:r>
          </a:p>
        </p:txBody>
      </p:sp>
      <p:sp>
        <p:nvSpPr>
          <p:cNvPr id="21" name="Text Placeholder 9">
            <a:extLst>
              <a:ext uri="{FF2B5EF4-FFF2-40B4-BE49-F238E27FC236}">
                <a16:creationId xmlns:a16="http://schemas.microsoft.com/office/drawing/2014/main" id="{AB9A3C0E-AE3B-3B40-B967-847D45B9AD4F}"/>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5 – (or if not needed click border and press delete)</a:t>
            </a:r>
          </a:p>
        </p:txBody>
      </p:sp>
      <p:sp>
        <p:nvSpPr>
          <p:cNvPr id="22" name="Text Placeholder 9">
            <a:extLst>
              <a:ext uri="{FF2B5EF4-FFF2-40B4-BE49-F238E27FC236}">
                <a16:creationId xmlns:a16="http://schemas.microsoft.com/office/drawing/2014/main" id="{4C2DB873-7461-D84D-9250-87A85FFEE7A8}"/>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and press delete)</a:t>
            </a:r>
          </a:p>
        </p:txBody>
      </p:sp>
      <p:sp>
        <p:nvSpPr>
          <p:cNvPr id="12" name="Rectangle 11">
            <a:extLst>
              <a:ext uri="{FF2B5EF4-FFF2-40B4-BE49-F238E27FC236}">
                <a16:creationId xmlns:a16="http://schemas.microsoft.com/office/drawing/2014/main" id="{E3006D6C-EE35-9441-876D-8C9655883EF7}"/>
              </a:ext>
            </a:extLst>
          </p:cNvPr>
          <p:cNvSpPr/>
          <p:nvPr userDrawn="1"/>
        </p:nvSpPr>
        <p:spPr>
          <a:xfrm>
            <a:off x="0" y="0"/>
            <a:ext cx="177800" cy="4742973"/>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Slide Number Placeholder 3">
            <a:extLst>
              <a:ext uri="{FF2B5EF4-FFF2-40B4-BE49-F238E27FC236}">
                <a16:creationId xmlns:a16="http://schemas.microsoft.com/office/drawing/2014/main" id="{6DDD6CD2-8F45-3844-AC18-8F9ECB8ABA3D}"/>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Tree>
    <p:extLst>
      <p:ext uri="{BB962C8B-B14F-4D97-AF65-F5344CB8AC3E}">
        <p14:creationId xmlns:p14="http://schemas.microsoft.com/office/powerpoint/2010/main" val="273510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racker Page - Section 5">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2 – click to add content&gt;</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9">
            <a:extLst>
              <a:ext uri="{FF2B5EF4-FFF2-40B4-BE49-F238E27FC236}">
                <a16:creationId xmlns:a16="http://schemas.microsoft.com/office/drawing/2014/main" id="{F2AA01FE-CC5B-9940-A72B-C692C3ED6D29}"/>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3 – click to add content&gt;</a:t>
            </a:r>
          </a:p>
        </p:txBody>
      </p:sp>
      <p:sp>
        <p:nvSpPr>
          <p:cNvPr id="20" name="Text Placeholder 9">
            <a:extLst>
              <a:ext uri="{FF2B5EF4-FFF2-40B4-BE49-F238E27FC236}">
                <a16:creationId xmlns:a16="http://schemas.microsoft.com/office/drawing/2014/main" id="{872E5B2B-9384-BD4E-B4AD-56E84033C931}"/>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4 – (or if not needed click border and press delete)</a:t>
            </a:r>
          </a:p>
        </p:txBody>
      </p:sp>
      <p:sp>
        <p:nvSpPr>
          <p:cNvPr id="21" name="Text Placeholder 9">
            <a:extLst>
              <a:ext uri="{FF2B5EF4-FFF2-40B4-BE49-F238E27FC236}">
                <a16:creationId xmlns:a16="http://schemas.microsoft.com/office/drawing/2014/main" id="{AB9A3C0E-AE3B-3B40-B967-847D45B9AD4F}"/>
              </a:ext>
            </a:extLst>
          </p:cNvPr>
          <p:cNvSpPr>
            <a:spLocks noGrp="1"/>
          </p:cNvSpPr>
          <p:nvPr>
            <p:ph type="body" sz="quarter" idx="16" hasCustomPrompt="1"/>
          </p:nvPr>
        </p:nvSpPr>
        <p:spPr>
          <a:xfrm>
            <a:off x="1316035" y="4940723"/>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latin typeface="Arial" panose="020B0604020202020204" pitchFamily="34" charset="0"/>
                <a:cs typeface="Arial" panose="020B0604020202020204" pitchFamily="34" charset="0"/>
              </a:defRPr>
            </a:lvl1pPr>
          </a:lstStyle>
          <a:p>
            <a:pPr marL="285750" lvl="0" indent="-285750"/>
            <a:r>
              <a:rPr lang="en-US" sz="1800"/>
              <a:t>&lt;Section 5 – (or if not needed click border and press delete)</a:t>
            </a:r>
          </a:p>
        </p:txBody>
      </p:sp>
      <p:sp>
        <p:nvSpPr>
          <p:cNvPr id="22" name="Text Placeholder 9">
            <a:extLst>
              <a:ext uri="{FF2B5EF4-FFF2-40B4-BE49-F238E27FC236}">
                <a16:creationId xmlns:a16="http://schemas.microsoft.com/office/drawing/2014/main" id="{4C2DB873-7461-D84D-9250-87A85FFEE7A8}"/>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and press delete)</a:t>
            </a:r>
          </a:p>
        </p:txBody>
      </p:sp>
      <p:sp>
        <p:nvSpPr>
          <p:cNvPr id="12" name="Rectangle 11">
            <a:extLst>
              <a:ext uri="{FF2B5EF4-FFF2-40B4-BE49-F238E27FC236}">
                <a16:creationId xmlns:a16="http://schemas.microsoft.com/office/drawing/2014/main" id="{9E041B29-27A2-4842-AABF-F7D293CE8E6E}"/>
              </a:ext>
            </a:extLst>
          </p:cNvPr>
          <p:cNvSpPr/>
          <p:nvPr userDrawn="1"/>
        </p:nvSpPr>
        <p:spPr>
          <a:xfrm>
            <a:off x="0" y="0"/>
            <a:ext cx="177800" cy="5516985"/>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Slide Number Placeholder 3">
            <a:extLst>
              <a:ext uri="{FF2B5EF4-FFF2-40B4-BE49-F238E27FC236}">
                <a16:creationId xmlns:a16="http://schemas.microsoft.com/office/drawing/2014/main" id="{0B0386BC-AE88-8840-90E5-738B96AF04C7}"/>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Tree>
    <p:extLst>
      <p:ext uri="{BB962C8B-B14F-4D97-AF65-F5344CB8AC3E}">
        <p14:creationId xmlns:p14="http://schemas.microsoft.com/office/powerpoint/2010/main" val="455413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cker Page - Section 6">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2 – click to add content&gt;</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9">
            <a:extLst>
              <a:ext uri="{FF2B5EF4-FFF2-40B4-BE49-F238E27FC236}">
                <a16:creationId xmlns:a16="http://schemas.microsoft.com/office/drawing/2014/main" id="{F2AA01FE-CC5B-9940-A72B-C692C3ED6D29}"/>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3 – click to add content&gt;</a:t>
            </a:r>
          </a:p>
        </p:txBody>
      </p:sp>
      <p:sp>
        <p:nvSpPr>
          <p:cNvPr id="20" name="Text Placeholder 9">
            <a:extLst>
              <a:ext uri="{FF2B5EF4-FFF2-40B4-BE49-F238E27FC236}">
                <a16:creationId xmlns:a16="http://schemas.microsoft.com/office/drawing/2014/main" id="{872E5B2B-9384-BD4E-B4AD-56E84033C931}"/>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4 – (or if not needed click border and press delete)</a:t>
            </a:r>
          </a:p>
        </p:txBody>
      </p:sp>
      <p:sp>
        <p:nvSpPr>
          <p:cNvPr id="21" name="Text Placeholder 9">
            <a:extLst>
              <a:ext uri="{FF2B5EF4-FFF2-40B4-BE49-F238E27FC236}">
                <a16:creationId xmlns:a16="http://schemas.microsoft.com/office/drawing/2014/main" id="{AB9A3C0E-AE3B-3B40-B967-847D45B9AD4F}"/>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marL="285750" lvl="0" indent="-285750"/>
            <a:r>
              <a:rPr lang="en-US" sz="1800"/>
              <a:t>&lt;Section 5 – (or if not needed click border and press delete)</a:t>
            </a:r>
          </a:p>
        </p:txBody>
      </p:sp>
      <p:sp>
        <p:nvSpPr>
          <p:cNvPr id="22" name="Text Placeholder 9">
            <a:extLst>
              <a:ext uri="{FF2B5EF4-FFF2-40B4-BE49-F238E27FC236}">
                <a16:creationId xmlns:a16="http://schemas.microsoft.com/office/drawing/2014/main" id="{4C2DB873-7461-D84D-9250-87A85FFEE7A8}"/>
              </a:ext>
            </a:extLst>
          </p:cNvPr>
          <p:cNvSpPr>
            <a:spLocks noGrp="1"/>
          </p:cNvSpPr>
          <p:nvPr>
            <p:ph type="body" sz="quarter" idx="17" hasCustomPrompt="1"/>
          </p:nvPr>
        </p:nvSpPr>
        <p:spPr>
          <a:xfrm>
            <a:off x="1316036" y="5714734"/>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latin typeface="Arial" panose="020B0604020202020204" pitchFamily="34" charset="0"/>
                <a:cs typeface="Arial" panose="020B0604020202020204" pitchFamily="34" charset="0"/>
              </a:defRPr>
            </a:lvl1pPr>
          </a:lstStyle>
          <a:p>
            <a:pPr marL="285750" lvl="0" indent="-285750"/>
            <a:r>
              <a:rPr lang="en-US" sz="1800"/>
              <a:t>&lt;Section 6 – (or if not needed click border and press delete)</a:t>
            </a:r>
          </a:p>
        </p:txBody>
      </p:sp>
      <p:sp>
        <p:nvSpPr>
          <p:cNvPr id="12" name="Rectangle 11">
            <a:extLst>
              <a:ext uri="{FF2B5EF4-FFF2-40B4-BE49-F238E27FC236}">
                <a16:creationId xmlns:a16="http://schemas.microsoft.com/office/drawing/2014/main" id="{A95DEEF9-7645-344B-9F9F-3DDC6E5B3320}"/>
              </a:ext>
            </a:extLst>
          </p:cNvPr>
          <p:cNvSpPr/>
          <p:nvPr userDrawn="1"/>
        </p:nvSpPr>
        <p:spPr>
          <a:xfrm>
            <a:off x="0" y="-1"/>
            <a:ext cx="177800" cy="6290997"/>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6" name="Slide Number Placeholder 3">
            <a:extLst>
              <a:ext uri="{FF2B5EF4-FFF2-40B4-BE49-F238E27FC236}">
                <a16:creationId xmlns:a16="http://schemas.microsoft.com/office/drawing/2014/main" id="{8DDAE511-4E6E-1B4C-B90C-D0B70E50F879}"/>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Tree>
    <p:extLst>
      <p:ext uri="{BB962C8B-B14F-4D97-AF65-F5344CB8AC3E}">
        <p14:creationId xmlns:p14="http://schemas.microsoft.com/office/powerpoint/2010/main" val="309928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ouping – storyline on a page">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4E183411-E844-CE43-A2AF-E08A2A61517A}"/>
              </a:ext>
            </a:extLst>
          </p:cNvPr>
          <p:cNvSpPr>
            <a:spLocks noGrp="1"/>
          </p:cNvSpPr>
          <p:nvPr>
            <p:ph type="body" sz="quarter" idx="50" hasCustomPrompt="1"/>
          </p:nvPr>
        </p:nvSpPr>
        <p:spPr>
          <a:xfrm>
            <a:off x="3840463" y="2472385"/>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a:defRPr lang="en-US" sz="1400" b="1" kern="1200" dirty="0" smtClean="0">
                <a:solidFill>
                  <a:schemeClr val="bg1"/>
                </a:solidFill>
                <a:latin typeface="+mn-lt"/>
                <a:ea typeface="+mn-ea"/>
                <a:cs typeface="Arial" panose="020B0604020202020204" pitchFamily="34" charset="0"/>
              </a:defRPr>
            </a:lvl2pPr>
          </a:lstStyle>
          <a:p>
            <a:pPr lvl="0"/>
            <a:r>
              <a:rPr lang="en-US"/>
              <a:t>&lt;Second reason or step you have made the recommendation or first step that needs to be taken&gt;</a:t>
            </a:r>
          </a:p>
        </p:txBody>
      </p:sp>
      <p:sp>
        <p:nvSpPr>
          <p:cNvPr id="16" name="Text Placeholder 3">
            <a:extLst>
              <a:ext uri="{FF2B5EF4-FFF2-40B4-BE49-F238E27FC236}">
                <a16:creationId xmlns:a16="http://schemas.microsoft.com/office/drawing/2014/main" id="{EB914557-28ED-804C-A078-E9E79554A290}"/>
              </a:ext>
            </a:extLst>
          </p:cNvPr>
          <p:cNvSpPr>
            <a:spLocks noGrp="1"/>
          </p:cNvSpPr>
          <p:nvPr>
            <p:ph type="body" sz="quarter" idx="45" hasCustomPrompt="1"/>
          </p:nvPr>
        </p:nvSpPr>
        <p:spPr>
          <a:xfrm>
            <a:off x="864506" y="2472385"/>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a:defRPr lang="en-US" sz="1400" b="1" kern="1200" dirty="0" smtClean="0">
                <a:solidFill>
                  <a:schemeClr val="bg1"/>
                </a:solidFill>
                <a:latin typeface="+mn-lt"/>
                <a:ea typeface="+mn-ea"/>
                <a:cs typeface="Arial" panose="020B0604020202020204" pitchFamily="34" charset="0"/>
              </a:defRPr>
            </a:lvl2pPr>
          </a:lstStyle>
          <a:p>
            <a:pPr lvl="0"/>
            <a:r>
              <a:rPr lang="en-US"/>
              <a:t>&lt;First reason or step you have made the recommendation or first step that needs to be taken&gt;</a:t>
            </a:r>
          </a:p>
        </p:txBody>
      </p:sp>
      <p:sp>
        <p:nvSpPr>
          <p:cNvPr id="17" name="Text Placeholder 3">
            <a:extLst>
              <a:ext uri="{FF2B5EF4-FFF2-40B4-BE49-F238E27FC236}">
                <a16:creationId xmlns:a16="http://schemas.microsoft.com/office/drawing/2014/main" id="{C8B4F39B-33DF-494A-B480-7EB1BFA616BF}"/>
              </a:ext>
            </a:extLst>
          </p:cNvPr>
          <p:cNvSpPr>
            <a:spLocks noGrp="1"/>
          </p:cNvSpPr>
          <p:nvPr>
            <p:ph type="body" sz="quarter" idx="46" hasCustomPrompt="1"/>
          </p:nvPr>
        </p:nvSpPr>
        <p:spPr>
          <a:xfrm>
            <a:off x="6832495" y="2472385"/>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a:defRPr lang="en-US" sz="1400" b="1" kern="1200" dirty="0" smtClean="0">
                <a:solidFill>
                  <a:schemeClr val="bg1"/>
                </a:solidFill>
                <a:latin typeface="+mn-lt"/>
                <a:ea typeface="+mn-ea"/>
                <a:cs typeface="Arial" panose="020B0604020202020204" pitchFamily="34" charset="0"/>
              </a:defRPr>
            </a:lvl2pPr>
          </a:lstStyle>
          <a:p>
            <a:pPr lvl="0"/>
            <a:r>
              <a:rPr lang="en-US"/>
              <a:t>&lt;Third reason or step you have made the recommendation or first step that needs to be taken&gt;</a:t>
            </a:r>
          </a:p>
        </p:txBody>
      </p:sp>
      <p:sp>
        <p:nvSpPr>
          <p:cNvPr id="23" name="Rectangle 22">
            <a:extLst>
              <a:ext uri="{FF2B5EF4-FFF2-40B4-BE49-F238E27FC236}">
                <a16:creationId xmlns:a16="http://schemas.microsoft.com/office/drawing/2014/main" id="{50AD2DD0-B8CE-1F4A-8582-28F71BF0B25F}"/>
              </a:ext>
            </a:extLst>
          </p:cNvPr>
          <p:cNvSpPr/>
          <p:nvPr userDrawn="1"/>
        </p:nvSpPr>
        <p:spPr>
          <a:xfrm>
            <a:off x="6351"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
            <a:extLst>
              <a:ext uri="{FF2B5EF4-FFF2-40B4-BE49-F238E27FC236}">
                <a16:creationId xmlns:a16="http://schemas.microsoft.com/office/drawing/2014/main" id="{1533AEED-2E80-5343-A08F-5586BCB63DD9}"/>
              </a:ext>
            </a:extLst>
          </p:cNvPr>
          <p:cNvSpPr>
            <a:spLocks noGrp="1"/>
          </p:cNvSpPr>
          <p:nvPr>
            <p:ph type="title" hasCustomPrompt="1"/>
          </p:nvPr>
        </p:nvSpPr>
        <p:spPr>
          <a:xfrm>
            <a:off x="273050" y="165502"/>
            <a:ext cx="8916987" cy="332399"/>
          </a:xfrm>
        </p:spPr>
        <p:txBody>
          <a:bodyPr wrap="square">
            <a:spAutoFit/>
          </a:bodyPr>
          <a:lstStyle>
            <a:lvl1pPr>
              <a:defRPr/>
            </a:lvl1pPr>
          </a:lstStyle>
          <a:p>
            <a:r>
              <a:rPr lang="en-US"/>
              <a:t>&lt;Governing thought&gt;</a:t>
            </a:r>
          </a:p>
        </p:txBody>
      </p:sp>
      <p:sp>
        <p:nvSpPr>
          <p:cNvPr id="25" name="Slide Number Placeholder 3">
            <a:extLst>
              <a:ext uri="{FF2B5EF4-FFF2-40B4-BE49-F238E27FC236}">
                <a16:creationId xmlns:a16="http://schemas.microsoft.com/office/drawing/2014/main" id="{B25F27BD-BFE4-F94B-8E5E-C8EDD5672078}"/>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28" name="Rectangle 27">
            <a:extLst>
              <a:ext uri="{FF2B5EF4-FFF2-40B4-BE49-F238E27FC236}">
                <a16:creationId xmlns:a16="http://schemas.microsoft.com/office/drawing/2014/main" id="{245E9BFA-0A77-F64F-B87D-928BFE69A0AD}"/>
              </a:ext>
            </a:extLst>
          </p:cNvPr>
          <p:cNvSpPr/>
          <p:nvPr userDrawn="1"/>
        </p:nvSpPr>
        <p:spPr>
          <a:xfrm>
            <a:off x="858839" y="1225561"/>
            <a:ext cx="8360456" cy="930244"/>
          </a:xfrm>
          <a:prstGeom prst="rect">
            <a:avLst/>
          </a:prstGeom>
          <a:solidFill>
            <a:srgbClr val="E42313"/>
          </a:solidFill>
        </p:spPr>
        <p:txBody>
          <a:bodyPr vert="horz" lIns="72000" tIns="72000" rIns="72000" bIns="72000" rtlCol="0" anchor="ctr" anchorCtr="0">
            <a:noAutofit/>
          </a:bodyPr>
          <a:lstStyle/>
          <a:p>
            <a:pPr lvl="0" indent="0" algn="l" defTabSz="914400">
              <a:lnSpc>
                <a:spcPct val="110000"/>
              </a:lnSpc>
              <a:spcBef>
                <a:spcPts val="1000"/>
              </a:spcBef>
              <a:spcAft>
                <a:spcPts val="600"/>
              </a:spcAft>
              <a:buFont typeface="Arial" panose="020B0604020202020204" pitchFamily="34" charset="0"/>
              <a:buNone/>
            </a:pPr>
            <a:r>
              <a:rPr lang="en-US" sz="1400" b="1" i="0">
                <a:solidFill>
                  <a:schemeClr val="bg1"/>
                </a:solidFill>
                <a:latin typeface="Arial" panose="020B0604020202020204" pitchFamily="34" charset="0"/>
                <a:cs typeface="Arial" panose="020B0604020202020204" pitchFamily="34" charset="0"/>
              </a:rPr>
              <a:t>Key question to be answered: </a:t>
            </a:r>
            <a:r>
              <a:rPr lang="en-US" sz="1400" b="1" i="1">
                <a:solidFill>
                  <a:schemeClr val="bg1"/>
                </a:solidFill>
                <a:latin typeface="Arial" panose="020B0604020202020204" pitchFamily="34" charset="0"/>
                <a:cs typeface="Arial" panose="020B0604020202020204" pitchFamily="34" charset="0"/>
              </a:rPr>
              <a:t>xxx</a:t>
            </a:r>
            <a:endParaRPr lang="en-US" sz="1400" b="1" i="0">
              <a:solidFill>
                <a:schemeClr val="bg1"/>
              </a:solidFill>
              <a:latin typeface="Arial" panose="020B0604020202020204" pitchFamily="34" charset="0"/>
              <a:cs typeface="Arial" panose="020B0604020202020204" pitchFamily="34" charset="0"/>
            </a:endParaRPr>
          </a:p>
        </p:txBody>
      </p:sp>
      <p:sp>
        <p:nvSpPr>
          <p:cNvPr id="29" name="Text Placeholder 3">
            <a:extLst>
              <a:ext uri="{FF2B5EF4-FFF2-40B4-BE49-F238E27FC236}">
                <a16:creationId xmlns:a16="http://schemas.microsoft.com/office/drawing/2014/main" id="{F61EA98F-8F13-844E-82F0-F9B88B628E1F}"/>
              </a:ext>
            </a:extLst>
          </p:cNvPr>
          <p:cNvSpPr>
            <a:spLocks noGrp="1"/>
          </p:cNvSpPr>
          <p:nvPr>
            <p:ph type="body" sz="quarter" idx="28" hasCustomPrompt="1"/>
          </p:nvPr>
        </p:nvSpPr>
        <p:spPr>
          <a:xfrm>
            <a:off x="3847699" y="4073620"/>
            <a:ext cx="2386801"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30" name="Text Placeholder 3">
            <a:extLst>
              <a:ext uri="{FF2B5EF4-FFF2-40B4-BE49-F238E27FC236}">
                <a16:creationId xmlns:a16="http://schemas.microsoft.com/office/drawing/2014/main" id="{BC948B24-314E-9545-B016-1174FEEFE399}"/>
              </a:ext>
            </a:extLst>
          </p:cNvPr>
          <p:cNvSpPr>
            <a:spLocks noGrp="1"/>
          </p:cNvSpPr>
          <p:nvPr>
            <p:ph type="body" sz="quarter" idx="29" hasCustomPrompt="1"/>
          </p:nvPr>
        </p:nvSpPr>
        <p:spPr>
          <a:xfrm>
            <a:off x="6850205" y="4073620"/>
            <a:ext cx="2386802"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32" name="Text Placeholder 3">
            <a:extLst>
              <a:ext uri="{FF2B5EF4-FFF2-40B4-BE49-F238E27FC236}">
                <a16:creationId xmlns:a16="http://schemas.microsoft.com/office/drawing/2014/main" id="{CECC637D-C451-024F-868E-42149CB4628F}"/>
              </a:ext>
            </a:extLst>
          </p:cNvPr>
          <p:cNvSpPr>
            <a:spLocks noGrp="1"/>
          </p:cNvSpPr>
          <p:nvPr>
            <p:ph type="body" sz="quarter" idx="30" hasCustomPrompt="1"/>
          </p:nvPr>
        </p:nvSpPr>
        <p:spPr>
          <a:xfrm>
            <a:off x="858839" y="4073620"/>
            <a:ext cx="2385871"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18" name="Rectangle 17">
            <a:extLst>
              <a:ext uri="{FF2B5EF4-FFF2-40B4-BE49-F238E27FC236}">
                <a16:creationId xmlns:a16="http://schemas.microsoft.com/office/drawing/2014/main" id="{2FC60078-A3DD-4C8C-B612-2657BC6C099C}"/>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1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In red boxes, include the </a:t>
            </a:r>
            <a:r>
              <a:rPr lang="en-AU" sz="1100" b="1">
                <a:solidFill>
                  <a:schemeClr val="tx1"/>
                </a:solidFill>
                <a:latin typeface="Arial" panose="020B0604020202020204" pitchFamily="34" charset="0"/>
                <a:cs typeface="Arial" panose="020B0604020202020204" pitchFamily="34" charset="0"/>
              </a:rPr>
              <a:t>one sentence synthesis of the content below</a:t>
            </a:r>
            <a:endParaRPr lang="en-AU" sz="1100" b="0" i="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The content below the red boxes should be the </a:t>
            </a:r>
            <a:r>
              <a:rPr lang="en-AU" sz="1100" b="1">
                <a:solidFill>
                  <a:schemeClr val="tx1"/>
                </a:solidFill>
                <a:latin typeface="Arial" panose="020B0604020202020204" pitchFamily="34" charset="0"/>
                <a:cs typeface="Arial" panose="020B0604020202020204" pitchFamily="34" charset="0"/>
              </a:rPr>
              <a:t>key points relating to the red boxes</a:t>
            </a:r>
            <a:r>
              <a:rPr lang="en-AU" sz="1100" b="0">
                <a:solidFill>
                  <a:schemeClr val="tx1"/>
                </a:solidFill>
                <a:latin typeface="Arial" panose="020B0604020202020204" pitchFamily="34" charset="0"/>
                <a:cs typeface="Arial" panose="020B0604020202020204" pitchFamily="34" charset="0"/>
              </a:rPr>
              <a:t>. In general, depending on the complexity of what is being presented, there should be a </a:t>
            </a:r>
            <a:r>
              <a:rPr lang="en-AU" sz="1100" b="1">
                <a:solidFill>
                  <a:schemeClr val="tx1"/>
                </a:solidFill>
                <a:latin typeface="Arial" panose="020B0604020202020204" pitchFamily="34" charset="0"/>
                <a:cs typeface="Arial" panose="020B0604020202020204" pitchFamily="34" charset="0"/>
              </a:rPr>
              <a:t>page in the presentation to support each point listed </a:t>
            </a:r>
            <a:r>
              <a:rPr lang="en-AU" sz="1100" b="0">
                <a:solidFill>
                  <a:schemeClr val="tx1"/>
                </a:solidFill>
                <a:latin typeface="Arial" panose="020B0604020202020204" pitchFamily="34" charset="0"/>
                <a:cs typeface="Arial" panose="020B0604020202020204" pitchFamily="34" charset="0"/>
              </a:rPr>
              <a:t>(and if no page, it should be because the point is not at all contentious and is well known)</a:t>
            </a:r>
            <a:endParaRPr lang="en-AU" sz="1100" b="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All content on page </a:t>
            </a:r>
            <a:r>
              <a:rPr lang="en-AU" sz="1100" b="1">
                <a:solidFill>
                  <a:schemeClr val="tx1"/>
                </a:solidFill>
                <a:latin typeface="Arial" panose="020B0604020202020204" pitchFamily="34" charset="0"/>
                <a:cs typeface="Arial" panose="020B0604020202020204" pitchFamily="34" charset="0"/>
              </a:rPr>
              <a:t>same font size</a:t>
            </a:r>
          </a:p>
        </p:txBody>
      </p:sp>
      <p:sp>
        <p:nvSpPr>
          <p:cNvPr id="19" name="Text Placeholder 22">
            <a:extLst>
              <a:ext uri="{FF2B5EF4-FFF2-40B4-BE49-F238E27FC236}">
                <a16:creationId xmlns:a16="http://schemas.microsoft.com/office/drawing/2014/main" id="{26765A77-4BD0-4DB2-8A65-919B8D71E69A}"/>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93696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ouping – key quest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6023E97-D40E-484A-AF22-3DEE82B98FE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3">
            <a:extLst>
              <a:ext uri="{FF2B5EF4-FFF2-40B4-BE49-F238E27FC236}">
                <a16:creationId xmlns:a16="http://schemas.microsoft.com/office/drawing/2014/main" id="{379EB3DA-2CEA-954A-A0E2-66CC9B4069A1}"/>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8" name="Text Placeholder 13">
            <a:extLst>
              <a:ext uri="{FF2B5EF4-FFF2-40B4-BE49-F238E27FC236}">
                <a16:creationId xmlns:a16="http://schemas.microsoft.com/office/drawing/2014/main" id="{817B8989-1361-5242-B9EB-9413E8BC490E}"/>
              </a:ext>
            </a:extLst>
          </p:cNvPr>
          <p:cNvSpPr>
            <a:spLocks noGrp="1"/>
          </p:cNvSpPr>
          <p:nvPr>
            <p:ph type="body" sz="quarter" idx="20" hasCustomPrompt="1"/>
          </p:nvPr>
        </p:nvSpPr>
        <p:spPr>
          <a:xfrm>
            <a:off x="1692241" y="2017979"/>
            <a:ext cx="6521518" cy="1394088"/>
          </a:xfrm>
          <a:ln w="12700">
            <a:solidFill>
              <a:srgbClr val="E42313"/>
            </a:solidFill>
          </a:ln>
        </p:spPr>
        <p:txBody>
          <a:bodyPr lIns="72000" tIns="72000">
            <a:noAutofit/>
          </a:bodyPr>
          <a:lstStyle>
            <a:lvl1pPr>
              <a:defRPr/>
            </a:lvl1pPr>
          </a:lstStyle>
          <a:p>
            <a:pPr marL="0" indent="0">
              <a:buNone/>
            </a:pPr>
            <a:r>
              <a:rPr lang="en-US" sz="1800" i="1"/>
              <a:t>&lt;Key question to be answered – click to add content&gt; </a:t>
            </a:r>
          </a:p>
        </p:txBody>
      </p:sp>
      <p:sp>
        <p:nvSpPr>
          <p:cNvPr id="9" name="Title 1">
            <a:extLst>
              <a:ext uri="{FF2B5EF4-FFF2-40B4-BE49-F238E27FC236}">
                <a16:creationId xmlns:a16="http://schemas.microsoft.com/office/drawing/2014/main" id="{BA33D029-D6D7-AB42-9696-987731FB982C}"/>
              </a:ext>
            </a:extLst>
          </p:cNvPr>
          <p:cNvSpPr>
            <a:spLocks noGrp="1"/>
          </p:cNvSpPr>
          <p:nvPr>
            <p:ph type="title" hasCustomPrompt="1"/>
          </p:nvPr>
        </p:nvSpPr>
        <p:spPr>
          <a:xfrm>
            <a:off x="273051" y="165502"/>
            <a:ext cx="9200091" cy="332399"/>
          </a:xfrm>
        </p:spPr>
        <p:txBody>
          <a:bodyPr/>
          <a:lstStyle>
            <a:lvl1pPr>
              <a:defRPr sz="2400"/>
            </a:lvl1pPr>
          </a:lstStyle>
          <a:p>
            <a:r>
              <a:rPr lang="en-US"/>
              <a:t>&lt;Key question to be answered&gt;</a:t>
            </a:r>
          </a:p>
        </p:txBody>
      </p:sp>
      <p:sp>
        <p:nvSpPr>
          <p:cNvPr id="11" name="Text Placeholder 22">
            <a:extLst>
              <a:ext uri="{FF2B5EF4-FFF2-40B4-BE49-F238E27FC236}">
                <a16:creationId xmlns:a16="http://schemas.microsoft.com/office/drawing/2014/main" id="{F23F7ADA-F7A0-4F56-AC63-6D737C89D271}"/>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dirty="0"/>
              <a:t>SOURCE &lt;Reference, enabling reader to know exactly where to find information/how information was derived&gt;</a:t>
            </a:r>
          </a:p>
        </p:txBody>
      </p:sp>
      <p:sp>
        <p:nvSpPr>
          <p:cNvPr id="12" name="Rectangle 11">
            <a:extLst>
              <a:ext uri="{FF2B5EF4-FFF2-40B4-BE49-F238E27FC236}">
                <a16:creationId xmlns:a16="http://schemas.microsoft.com/office/drawing/2014/main" id="{B0762242-EB27-43C4-B2F8-A43F32648636}"/>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1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Use this page if one of the objectives of your conversation is to align on the key question to be answered – rarely used page</a:t>
            </a:r>
            <a:endParaRPr lang="en-AU" sz="1100" b="1">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865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ouping – overview of findings">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0A61238-4700-F94F-B300-1AF0DE2ED3CE}"/>
              </a:ext>
            </a:extLst>
          </p:cNvPr>
          <p:cNvSpPr>
            <a:spLocks noGrp="1"/>
          </p:cNvSpPr>
          <p:nvPr>
            <p:ph type="title" hasCustomPrompt="1"/>
          </p:nvPr>
        </p:nvSpPr>
        <p:spPr>
          <a:xfrm>
            <a:off x="273050" y="165502"/>
            <a:ext cx="8916987" cy="332399"/>
          </a:xfrm>
        </p:spPr>
        <p:txBody>
          <a:bodyPr wrap="square">
            <a:spAutoFit/>
          </a:bodyPr>
          <a:lstStyle>
            <a:lvl1pPr>
              <a:defRPr/>
            </a:lvl1pPr>
          </a:lstStyle>
          <a:p>
            <a:r>
              <a:rPr lang="en-US"/>
              <a:t>&lt;Governing thought&gt;</a:t>
            </a:r>
          </a:p>
        </p:txBody>
      </p:sp>
      <p:sp>
        <p:nvSpPr>
          <p:cNvPr id="16" name="Slide Number Placeholder 3">
            <a:extLst>
              <a:ext uri="{FF2B5EF4-FFF2-40B4-BE49-F238E27FC236}">
                <a16:creationId xmlns:a16="http://schemas.microsoft.com/office/drawing/2014/main" id="{7A5AA940-D06A-714F-8C81-926A6B841A74}"/>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22" name="Rectangle 21">
            <a:extLst>
              <a:ext uri="{FF2B5EF4-FFF2-40B4-BE49-F238E27FC236}">
                <a16:creationId xmlns:a16="http://schemas.microsoft.com/office/drawing/2014/main" id="{DEBAAD16-23E7-FF48-8C3D-EDEBEBB76E5B}"/>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
            <a:extLst>
              <a:ext uri="{FF2B5EF4-FFF2-40B4-BE49-F238E27FC236}">
                <a16:creationId xmlns:a16="http://schemas.microsoft.com/office/drawing/2014/main" id="{50CB5796-55F1-F64A-B111-CCF7BAC4ADAE}"/>
              </a:ext>
            </a:extLst>
          </p:cNvPr>
          <p:cNvSpPr>
            <a:spLocks noGrp="1"/>
          </p:cNvSpPr>
          <p:nvPr>
            <p:ph type="body" sz="quarter" idx="50" hasCustomPrompt="1"/>
          </p:nvPr>
        </p:nvSpPr>
        <p:spPr>
          <a:xfrm>
            <a:off x="3822751" y="1535250"/>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marL="180000" indent="0">
              <a:buNone/>
              <a:defRPr lang="en-US" sz="1400" b="1" kern="1200" dirty="0" smtClean="0">
                <a:solidFill>
                  <a:schemeClr val="bg1"/>
                </a:solidFill>
                <a:latin typeface="+mn-lt"/>
                <a:ea typeface="+mn-ea"/>
                <a:cs typeface="Arial" panose="020B0604020202020204" pitchFamily="34" charset="0"/>
              </a:defRPr>
            </a:lvl2pPr>
          </a:lstStyle>
          <a:p>
            <a:pPr lvl="0"/>
            <a:r>
              <a:rPr lang="en-US"/>
              <a:t>&lt;Second reason or step you have made the recommendation or first step that needs to be taken&gt;</a:t>
            </a:r>
          </a:p>
        </p:txBody>
      </p:sp>
      <p:sp>
        <p:nvSpPr>
          <p:cNvPr id="17" name="Text Placeholder 3">
            <a:extLst>
              <a:ext uri="{FF2B5EF4-FFF2-40B4-BE49-F238E27FC236}">
                <a16:creationId xmlns:a16="http://schemas.microsoft.com/office/drawing/2014/main" id="{E5E72785-BF33-F145-9135-C2256C1AA02E}"/>
              </a:ext>
            </a:extLst>
          </p:cNvPr>
          <p:cNvSpPr>
            <a:spLocks noGrp="1"/>
          </p:cNvSpPr>
          <p:nvPr>
            <p:ph type="body" sz="quarter" idx="45" hasCustomPrompt="1"/>
          </p:nvPr>
        </p:nvSpPr>
        <p:spPr>
          <a:xfrm>
            <a:off x="846794" y="1535250"/>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a:defRPr lang="en-US" sz="1400" b="1" kern="1200" dirty="0" smtClean="0">
                <a:solidFill>
                  <a:schemeClr val="bg1"/>
                </a:solidFill>
                <a:latin typeface="+mn-lt"/>
                <a:ea typeface="+mn-ea"/>
                <a:cs typeface="Arial" panose="020B0604020202020204" pitchFamily="34" charset="0"/>
              </a:defRPr>
            </a:lvl2pPr>
          </a:lstStyle>
          <a:p>
            <a:pPr lvl="0"/>
            <a:r>
              <a:rPr lang="en-US"/>
              <a:t>&lt;First reason or step you have made the recommendation or first step that needs to be taken&gt;</a:t>
            </a:r>
          </a:p>
        </p:txBody>
      </p:sp>
      <p:sp>
        <p:nvSpPr>
          <p:cNvPr id="18" name="Text Placeholder 3">
            <a:extLst>
              <a:ext uri="{FF2B5EF4-FFF2-40B4-BE49-F238E27FC236}">
                <a16:creationId xmlns:a16="http://schemas.microsoft.com/office/drawing/2014/main" id="{ED2E96E1-67A6-644F-A2F8-ABF31B23217F}"/>
              </a:ext>
            </a:extLst>
          </p:cNvPr>
          <p:cNvSpPr>
            <a:spLocks noGrp="1"/>
          </p:cNvSpPr>
          <p:nvPr>
            <p:ph type="body" sz="quarter" idx="46" hasCustomPrompt="1"/>
          </p:nvPr>
        </p:nvSpPr>
        <p:spPr>
          <a:xfrm>
            <a:off x="6814783" y="1535250"/>
            <a:ext cx="2386800" cy="1468756"/>
          </a:xfrm>
          <a:solidFill>
            <a:srgbClr val="E42313"/>
          </a:solidFill>
          <a:ln>
            <a:noFill/>
          </a:ln>
        </p:spPr>
        <p:txBody>
          <a:bodyPr wrap="square" lIns="72000" tIns="72000" rIns="72000" bIns="72000">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a:defRPr lang="en-US" sz="1400" b="1" kern="1200" dirty="0" smtClean="0">
                <a:solidFill>
                  <a:schemeClr val="bg1"/>
                </a:solidFill>
                <a:latin typeface="+mn-lt"/>
                <a:ea typeface="+mn-ea"/>
                <a:cs typeface="Arial" panose="020B0604020202020204" pitchFamily="34" charset="0"/>
              </a:defRPr>
            </a:lvl2pPr>
          </a:lstStyle>
          <a:p>
            <a:pPr lvl="0"/>
            <a:r>
              <a:rPr lang="en-US"/>
              <a:t>&lt;Third reason or step you have made the recommendation or first step that needs to be taken&gt;</a:t>
            </a:r>
          </a:p>
        </p:txBody>
      </p:sp>
      <p:sp>
        <p:nvSpPr>
          <p:cNvPr id="19" name="Text Placeholder 3">
            <a:extLst>
              <a:ext uri="{FF2B5EF4-FFF2-40B4-BE49-F238E27FC236}">
                <a16:creationId xmlns:a16="http://schemas.microsoft.com/office/drawing/2014/main" id="{E6E66A17-F1D5-594E-8C8F-9A803BD8E5DB}"/>
              </a:ext>
            </a:extLst>
          </p:cNvPr>
          <p:cNvSpPr>
            <a:spLocks noGrp="1"/>
          </p:cNvSpPr>
          <p:nvPr>
            <p:ph type="body" sz="quarter" idx="28" hasCustomPrompt="1"/>
          </p:nvPr>
        </p:nvSpPr>
        <p:spPr>
          <a:xfrm>
            <a:off x="3829987" y="3136485"/>
            <a:ext cx="2386801"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28" name="Text Placeholder 3">
            <a:extLst>
              <a:ext uri="{FF2B5EF4-FFF2-40B4-BE49-F238E27FC236}">
                <a16:creationId xmlns:a16="http://schemas.microsoft.com/office/drawing/2014/main" id="{0F27529D-8F13-194F-8DF8-D8D801B6A605}"/>
              </a:ext>
            </a:extLst>
          </p:cNvPr>
          <p:cNvSpPr>
            <a:spLocks noGrp="1"/>
          </p:cNvSpPr>
          <p:nvPr>
            <p:ph type="body" sz="quarter" idx="29" hasCustomPrompt="1"/>
          </p:nvPr>
        </p:nvSpPr>
        <p:spPr>
          <a:xfrm>
            <a:off x="6832493" y="3136485"/>
            <a:ext cx="2386802"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30" name="Text Placeholder 3">
            <a:extLst>
              <a:ext uri="{FF2B5EF4-FFF2-40B4-BE49-F238E27FC236}">
                <a16:creationId xmlns:a16="http://schemas.microsoft.com/office/drawing/2014/main" id="{B6D0F69C-C620-B94D-AB23-CE164DF3CDE9}"/>
              </a:ext>
            </a:extLst>
          </p:cNvPr>
          <p:cNvSpPr>
            <a:spLocks noGrp="1"/>
          </p:cNvSpPr>
          <p:nvPr>
            <p:ph type="body" sz="quarter" idx="30" hasCustomPrompt="1"/>
          </p:nvPr>
        </p:nvSpPr>
        <p:spPr>
          <a:xfrm>
            <a:off x="841127" y="3136485"/>
            <a:ext cx="2385871" cy="861774"/>
          </a:xfrm>
          <a:ln>
            <a:noFill/>
          </a:ln>
        </p:spPr>
        <p:txBody>
          <a:bodyPr wrap="square">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findings – key points should be supported by analyses on subsequent pages&gt; </a:t>
            </a:r>
          </a:p>
        </p:txBody>
      </p:sp>
      <p:sp>
        <p:nvSpPr>
          <p:cNvPr id="13" name="Rectangle 12">
            <a:extLst>
              <a:ext uri="{FF2B5EF4-FFF2-40B4-BE49-F238E27FC236}">
                <a16:creationId xmlns:a16="http://schemas.microsoft.com/office/drawing/2014/main" id="{BAB2CADF-EA6D-48AF-BC80-308086D2E3BD}"/>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1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In red boxes, include the </a:t>
            </a:r>
            <a:r>
              <a:rPr lang="en-AU" sz="1100" b="1">
                <a:solidFill>
                  <a:schemeClr val="tx1"/>
                </a:solidFill>
                <a:latin typeface="Arial" panose="020B0604020202020204" pitchFamily="34" charset="0"/>
                <a:cs typeface="Arial" panose="020B0604020202020204" pitchFamily="34" charset="0"/>
              </a:rPr>
              <a:t>one sentence synthesis of the content below</a:t>
            </a:r>
            <a:endParaRPr lang="en-AU" sz="1100" b="0" i="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The content below the red boxes should be the </a:t>
            </a:r>
            <a:r>
              <a:rPr lang="en-AU" sz="1100" b="1">
                <a:solidFill>
                  <a:schemeClr val="tx1"/>
                </a:solidFill>
                <a:latin typeface="Arial" panose="020B0604020202020204" pitchFamily="34" charset="0"/>
                <a:cs typeface="Arial" panose="020B0604020202020204" pitchFamily="34" charset="0"/>
              </a:rPr>
              <a:t>key points relating to the red boxes</a:t>
            </a:r>
            <a:r>
              <a:rPr lang="en-AU" sz="1100" b="0">
                <a:solidFill>
                  <a:schemeClr val="tx1"/>
                </a:solidFill>
                <a:latin typeface="Arial" panose="020B0604020202020204" pitchFamily="34" charset="0"/>
                <a:cs typeface="Arial" panose="020B0604020202020204" pitchFamily="34" charset="0"/>
              </a:rPr>
              <a:t>. In general, depending on the complexity of what is being presented, there should be a </a:t>
            </a:r>
            <a:r>
              <a:rPr lang="en-AU" sz="1100" b="1">
                <a:solidFill>
                  <a:schemeClr val="tx1"/>
                </a:solidFill>
                <a:latin typeface="Arial" panose="020B0604020202020204" pitchFamily="34" charset="0"/>
                <a:cs typeface="Arial" panose="020B0604020202020204" pitchFamily="34" charset="0"/>
              </a:rPr>
              <a:t>page in the presentation to support each point listed </a:t>
            </a:r>
            <a:r>
              <a:rPr lang="en-AU" sz="1100" b="0">
                <a:solidFill>
                  <a:schemeClr val="tx1"/>
                </a:solidFill>
                <a:latin typeface="Arial" panose="020B0604020202020204" pitchFamily="34" charset="0"/>
                <a:cs typeface="Arial" panose="020B0604020202020204" pitchFamily="34" charset="0"/>
              </a:rPr>
              <a:t>(and if no page, it should be because the point is not at all contentious and is well known)</a:t>
            </a:r>
            <a:endParaRPr lang="en-AU" sz="1100" b="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All content on page </a:t>
            </a:r>
            <a:r>
              <a:rPr lang="en-AU" sz="1100" b="1">
                <a:solidFill>
                  <a:schemeClr val="tx1"/>
                </a:solidFill>
                <a:latin typeface="Arial" panose="020B0604020202020204" pitchFamily="34" charset="0"/>
                <a:cs typeface="Arial" panose="020B0604020202020204" pitchFamily="34" charset="0"/>
              </a:rPr>
              <a:t>same font size</a:t>
            </a:r>
          </a:p>
        </p:txBody>
      </p:sp>
      <p:sp>
        <p:nvSpPr>
          <p:cNvPr id="20" name="Text Placeholder 22">
            <a:extLst>
              <a:ext uri="{FF2B5EF4-FFF2-40B4-BE49-F238E27FC236}">
                <a16:creationId xmlns:a16="http://schemas.microsoft.com/office/drawing/2014/main" id="{306FB9FD-0E7A-433A-980F-60D1B1364C7C}"/>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104626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har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024DBE2A-0DF4-7941-8FE0-5AA47E8E356E}"/>
              </a:ext>
            </a:extLst>
          </p:cNvPr>
          <p:cNvSpPr>
            <a:spLocks noGrp="1"/>
          </p:cNvSpPr>
          <p:nvPr>
            <p:ph type="title" hasCustomPrompt="1"/>
          </p:nvPr>
        </p:nvSpPr>
        <p:spPr>
          <a:xfrm>
            <a:off x="273051" y="165502"/>
            <a:ext cx="9200091" cy="332399"/>
          </a:xfrm>
        </p:spPr>
        <p:txBody>
          <a:bodyPr/>
          <a:lstStyle>
            <a:lvl1pPr>
              <a:defRPr sz="2400"/>
            </a:lvl1pPr>
          </a:lstStyle>
          <a:p>
            <a:r>
              <a:rPr lang="en-US"/>
              <a:t>&lt;Governing thought&gt;</a:t>
            </a:r>
          </a:p>
        </p:txBody>
      </p:sp>
      <p:sp>
        <p:nvSpPr>
          <p:cNvPr id="23" name="Text Placeholder 29">
            <a:extLst>
              <a:ext uri="{FF2B5EF4-FFF2-40B4-BE49-F238E27FC236}">
                <a16:creationId xmlns:a16="http://schemas.microsoft.com/office/drawing/2014/main" id="{1D6FDBD2-9BA3-DC48-8C64-399633031117}"/>
              </a:ext>
            </a:extLst>
          </p:cNvPr>
          <p:cNvSpPr>
            <a:spLocks noGrp="1"/>
          </p:cNvSpPr>
          <p:nvPr>
            <p:ph type="body" sz="quarter" idx="19" hasCustomPrompt="1"/>
          </p:nvPr>
        </p:nvSpPr>
        <p:spPr>
          <a:xfrm>
            <a:off x="7214233" y="2052352"/>
            <a:ext cx="2072721" cy="2629328"/>
          </a:xfrm>
          <a:solidFill>
            <a:srgbClr val="E42313"/>
          </a:solidFill>
        </p:spPr>
        <p:txBody>
          <a:bodyPr vert="horz" lIns="72000" tIns="72000" rIns="72000" bIns="72000" rtlCol="0">
            <a:noAutofit/>
          </a:bodyPr>
          <a:lstStyle>
            <a:lvl1pPr marL="0" indent="0" algn="l" defTabSz="914400" rtl="0" eaLnBrk="1" latinLnBrk="0" hangingPunct="1">
              <a:lnSpc>
                <a:spcPct val="100000"/>
              </a:lnSpc>
              <a:spcBef>
                <a:spcPts val="1000"/>
              </a:spcBef>
              <a:spcAft>
                <a:spcPts val="0"/>
              </a:spcAft>
              <a:buFont typeface="Arial" panose="020B0604020202020204" pitchFamily="34" charset="0"/>
              <a:buNone/>
              <a:defRPr lang="en-US" sz="1200" kern="1200" dirty="0" smtClean="0">
                <a:solidFill>
                  <a:schemeClr val="bg1"/>
                </a:solidFill>
                <a:latin typeface="+mn-lt"/>
                <a:ea typeface="+mn-ea"/>
                <a:cs typeface="Arial" panose="020B0604020202020204" pitchFamily="34" charset="0"/>
              </a:defRPr>
            </a:lvl1pPr>
            <a:lvl2pPr>
              <a:defRPr lang="en-US" sz="1200" kern="1200" dirty="0" smtClean="0">
                <a:solidFill>
                  <a:schemeClr val="bg1"/>
                </a:solidFill>
                <a:latin typeface="+mn-lt"/>
                <a:ea typeface="+mn-ea"/>
                <a:cs typeface="Arial" panose="020B0604020202020204" pitchFamily="34" charset="0"/>
              </a:defRPr>
            </a:lvl2pPr>
            <a:lvl3pPr>
              <a:defRPr lang="en-US" sz="1200" kern="1200" dirty="0" smtClean="0">
                <a:solidFill>
                  <a:schemeClr val="bg1"/>
                </a:solidFill>
                <a:latin typeface="+mn-lt"/>
                <a:ea typeface="+mn-ea"/>
                <a:cs typeface="Arial" panose="020B0604020202020204" pitchFamily="34" charset="0"/>
              </a:defRPr>
            </a:lvl3pPr>
            <a:lvl4pPr marL="720000" indent="-180000" algn="l" defTabSz="914400" rtl="0" eaLnBrk="1" latinLnBrk="0" hangingPunct="1">
              <a:lnSpc>
                <a:spcPct val="100000"/>
              </a:lnSpc>
              <a:spcBef>
                <a:spcPts val="1000"/>
              </a:spcBef>
              <a:spcAft>
                <a:spcPts val="0"/>
              </a:spcAft>
              <a:buFont typeface="Arial" panose="020B0604020202020204" pitchFamily="34" charset="0"/>
              <a:buChar char="•"/>
              <a:defRPr lang="en-US" sz="1200" kern="1200" dirty="0" smtClean="0">
                <a:solidFill>
                  <a:schemeClr val="bg1"/>
                </a:solidFill>
                <a:latin typeface="+mn-lt"/>
                <a:ea typeface="+mn-ea"/>
                <a:cs typeface="Arial" panose="020B0604020202020204" pitchFamily="34" charset="0"/>
              </a:defRPr>
            </a:lvl4pPr>
            <a:lvl5pPr marL="900000" indent="-180000" algn="l" defTabSz="914400" rtl="0" eaLnBrk="1" latinLnBrk="0" hangingPunct="1">
              <a:lnSpc>
                <a:spcPct val="100000"/>
              </a:lnSpc>
              <a:spcBef>
                <a:spcPts val="1000"/>
              </a:spcBef>
              <a:spcAft>
                <a:spcPts val="0"/>
              </a:spcAft>
              <a:buFont typeface="Arial" panose="020B0604020202020204" pitchFamily="34" charset="0"/>
              <a:buChar char="•"/>
              <a:defRPr lang="en-US" sz="1200" kern="1200" dirty="0" smtClean="0">
                <a:solidFill>
                  <a:schemeClr val="bg1"/>
                </a:solidFill>
                <a:latin typeface="+mn-lt"/>
                <a:ea typeface="+mn-ea"/>
                <a:cs typeface="Arial" panose="020B0604020202020204" pitchFamily="34" charset="0"/>
              </a:defRPr>
            </a:lvl5pPr>
            <a:lvl6pPr marL="1120775" indent="-180975" algn="l" defTabSz="914400" rtl="0" eaLnBrk="1" latinLnBrk="0" hangingPunct="1">
              <a:lnSpc>
                <a:spcPct val="100000"/>
              </a:lnSpc>
              <a:spcBef>
                <a:spcPts val="1000"/>
              </a:spcBef>
              <a:spcAft>
                <a:spcPts val="0"/>
              </a:spcAft>
              <a:buFont typeface="Arial" panose="020B0604020202020204" pitchFamily="34" charset="0"/>
              <a:buChar char="•"/>
              <a:tabLst/>
              <a:defRPr lang="en-US" sz="1200" kern="1200" dirty="0" smtClean="0">
                <a:solidFill>
                  <a:schemeClr val="bg1"/>
                </a:solidFill>
                <a:latin typeface="+mn-lt"/>
                <a:ea typeface="+mn-ea"/>
                <a:cs typeface="Arial" panose="020B0604020202020204" pitchFamily="34" charset="0"/>
              </a:defRPr>
            </a:lvl6pPr>
          </a:lstStyle>
          <a:p>
            <a:pPr lvl="0"/>
            <a:r>
              <a:rPr lang="en-US"/>
              <a:t>&lt;Overview of major, notable findings of analysis – maximum 3 bullets&gt;</a:t>
            </a:r>
          </a:p>
        </p:txBody>
      </p:sp>
      <p:sp>
        <p:nvSpPr>
          <p:cNvPr id="26" name="Text Placeholder 33">
            <a:extLst>
              <a:ext uri="{FF2B5EF4-FFF2-40B4-BE49-F238E27FC236}">
                <a16:creationId xmlns:a16="http://schemas.microsoft.com/office/drawing/2014/main" id="{63DEA2D6-07DE-D84F-B51A-5336F06A7EDF}"/>
              </a:ext>
            </a:extLst>
          </p:cNvPr>
          <p:cNvSpPr>
            <a:spLocks noGrp="1"/>
          </p:cNvSpPr>
          <p:nvPr>
            <p:ph type="body" sz="quarter" idx="20" hasCustomPrompt="1"/>
          </p:nvPr>
        </p:nvSpPr>
        <p:spPr>
          <a:xfrm>
            <a:off x="7214233" y="1743375"/>
            <a:ext cx="2072721" cy="184666"/>
          </a:xfrm>
        </p:spPr>
        <p:txBody>
          <a:bodyPr wrap="square">
            <a:spAutoFit/>
          </a:bodyPr>
          <a:lstStyle>
            <a:lvl1pPr marL="0" indent="0">
              <a:buNone/>
              <a:defRPr sz="1200" b="1" i="0">
                <a:latin typeface="Arial" panose="020B0604020202020204" pitchFamily="34" charset="0"/>
                <a:cs typeface="Arial" panose="020B0604020202020204" pitchFamily="34" charset="0"/>
              </a:defRPr>
            </a:lvl1pPr>
          </a:lstStyle>
          <a:p>
            <a:pPr lvl="0"/>
            <a:r>
              <a:rPr lang="en-US"/>
              <a:t>&lt;Key takeaways:&gt;</a:t>
            </a:r>
          </a:p>
        </p:txBody>
      </p:sp>
      <p:sp>
        <p:nvSpPr>
          <p:cNvPr id="32" name="Rectangle 31">
            <a:extLst>
              <a:ext uri="{FF2B5EF4-FFF2-40B4-BE49-F238E27FC236}">
                <a16:creationId xmlns:a16="http://schemas.microsoft.com/office/drawing/2014/main" id="{740A8979-D4A1-E442-BDD0-9E383818F46A}"/>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Slide Number Placeholder 3">
            <a:extLst>
              <a:ext uri="{FF2B5EF4-FFF2-40B4-BE49-F238E27FC236}">
                <a16:creationId xmlns:a16="http://schemas.microsoft.com/office/drawing/2014/main" id="{B4F3F40B-30CE-F84B-9B8E-AEB9C8F34EF3}"/>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16" name="Text Placeholder 22">
            <a:extLst>
              <a:ext uri="{FF2B5EF4-FFF2-40B4-BE49-F238E27FC236}">
                <a16:creationId xmlns:a16="http://schemas.microsoft.com/office/drawing/2014/main" id="{7CA3B53C-E8D7-C445-B66F-4AEBEC2421F5}"/>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
        <p:nvSpPr>
          <p:cNvPr id="22" name="Text Placeholder 33">
            <a:extLst>
              <a:ext uri="{FF2B5EF4-FFF2-40B4-BE49-F238E27FC236}">
                <a16:creationId xmlns:a16="http://schemas.microsoft.com/office/drawing/2014/main" id="{D31814E3-4F68-FF4F-A1BE-81AA2D604EA3}"/>
              </a:ext>
            </a:extLst>
          </p:cNvPr>
          <p:cNvSpPr>
            <a:spLocks noGrp="1"/>
          </p:cNvSpPr>
          <p:nvPr>
            <p:ph type="body" sz="quarter" idx="23" hasCustomPrompt="1"/>
          </p:nvPr>
        </p:nvSpPr>
        <p:spPr>
          <a:xfrm>
            <a:off x="273051" y="1123946"/>
            <a:ext cx="9220067" cy="184666"/>
          </a:xfrm>
        </p:spPr>
        <p:txBody>
          <a:bodyPr wrap="square">
            <a:spAutoFit/>
          </a:bodyPr>
          <a:lstStyle>
            <a:lvl1pPr marL="0" indent="0">
              <a:buNone/>
              <a:defRPr sz="1200" b="1" i="0">
                <a:latin typeface="Arial" panose="020B0604020202020204" pitchFamily="34" charset="0"/>
                <a:cs typeface="Arial" panose="020B0604020202020204" pitchFamily="34" charset="0"/>
              </a:defRPr>
            </a:lvl1pPr>
          </a:lstStyle>
          <a:p>
            <a:pPr lvl="0"/>
            <a:r>
              <a:rPr lang="en-US"/>
              <a:t>&lt;Title for chart/analysis, including units and date range&gt;</a:t>
            </a:r>
          </a:p>
        </p:txBody>
      </p:sp>
      <p:sp>
        <p:nvSpPr>
          <p:cNvPr id="12" name="Rectangle 11">
            <a:extLst>
              <a:ext uri="{FF2B5EF4-FFF2-40B4-BE49-F238E27FC236}">
                <a16:creationId xmlns:a16="http://schemas.microsoft.com/office/drawing/2014/main" id="{DF11B0FC-7BBA-411C-8A12-8924E6921E5D}"/>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2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In general, aim for </a:t>
            </a:r>
            <a:r>
              <a:rPr lang="en-AU" sz="1200" b="1">
                <a:solidFill>
                  <a:schemeClr val="tx1"/>
                </a:solidFill>
                <a:latin typeface="Arial" panose="020B0604020202020204" pitchFamily="34" charset="0"/>
                <a:cs typeface="Arial" panose="020B0604020202020204" pitchFamily="34" charset="0"/>
              </a:rPr>
              <a:t>one chart / concept per page</a:t>
            </a:r>
            <a:endParaRPr lang="en-AU" sz="1200" b="0">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Where you have completed additional analysis to understand a chart better, include the </a:t>
            </a:r>
            <a:r>
              <a:rPr lang="en-AU" sz="1200" b="1">
                <a:solidFill>
                  <a:schemeClr val="tx1"/>
                </a:solidFill>
                <a:latin typeface="Arial" panose="020B0604020202020204" pitchFamily="34" charset="0"/>
                <a:cs typeface="Arial" panose="020B0604020202020204" pitchFamily="34" charset="0"/>
              </a:rPr>
              <a:t>synthesis of that analysis in the takeaways box </a:t>
            </a:r>
            <a:r>
              <a:rPr lang="en-AU" sz="1200" b="0">
                <a:solidFill>
                  <a:schemeClr val="tx1"/>
                </a:solidFill>
                <a:latin typeface="Arial" panose="020B0604020202020204" pitchFamily="34" charset="0"/>
                <a:cs typeface="Arial" panose="020B0604020202020204" pitchFamily="34" charset="0"/>
              </a:rPr>
              <a:t>(i.e. ‘The steep decline in enrolments in 20xx is driven by …) </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Aim to include enough content on the page and supporting the chart so that an </a:t>
            </a:r>
            <a:r>
              <a:rPr lang="en-AU" sz="1200" b="1">
                <a:solidFill>
                  <a:schemeClr val="tx1"/>
                </a:solidFill>
                <a:latin typeface="Arial" panose="020B0604020202020204" pitchFamily="34" charset="0"/>
                <a:cs typeface="Arial" panose="020B0604020202020204" pitchFamily="34" charset="0"/>
              </a:rPr>
              <a:t>independent reader would have no more outstanding questions </a:t>
            </a:r>
            <a:r>
              <a:rPr lang="en-AU" sz="1200" b="0">
                <a:solidFill>
                  <a:schemeClr val="tx1"/>
                </a:solidFill>
                <a:latin typeface="Arial" panose="020B0604020202020204" pitchFamily="34" charset="0"/>
                <a:cs typeface="Arial" panose="020B0604020202020204" pitchFamily="34" charset="0"/>
              </a:rPr>
              <a:t>(trend over time, reasons for outliers in data, clear legend etc)</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All content on page (outside of lead and subtitle) </a:t>
            </a:r>
            <a:r>
              <a:rPr lang="en-AU" sz="1200" b="1">
                <a:solidFill>
                  <a:schemeClr val="tx1"/>
                </a:solidFill>
                <a:latin typeface="Arial" panose="020B0604020202020204" pitchFamily="34" charset="0"/>
                <a:cs typeface="Arial" panose="020B0604020202020204" pitchFamily="34" charset="0"/>
              </a:rPr>
              <a:t>same font size</a:t>
            </a:r>
          </a:p>
          <a:p>
            <a:pPr marR="0" lvl="0" indent="0" defTabSz="914400" fontAlgn="auto">
              <a:lnSpc>
                <a:spcPct val="90000"/>
              </a:lnSpc>
              <a:spcBef>
                <a:spcPts val="1000"/>
              </a:spcBef>
              <a:spcAft>
                <a:spcPts val="0"/>
              </a:spcAft>
              <a:buClrTx/>
              <a:buSzTx/>
              <a:buFont typeface="Arial" panose="020B0604020202020204" pitchFamily="34" charset="0"/>
              <a:buNone/>
              <a:tabLst/>
            </a:pPr>
            <a:endParaRPr lang="en-AU" sz="1200" b="1">
              <a:solidFill>
                <a:schemeClr val="tx1"/>
              </a:solidFill>
              <a:latin typeface="Arial" panose="020B0604020202020204" pitchFamily="34" charset="0"/>
              <a:cs typeface="Arial" panose="020B0604020202020204" pitchFamily="34" charset="0"/>
            </a:endParaRPr>
          </a:p>
        </p:txBody>
      </p:sp>
      <p:sp>
        <p:nvSpPr>
          <p:cNvPr id="15" name="Chart Placeholder 25">
            <a:extLst>
              <a:ext uri="{FF2B5EF4-FFF2-40B4-BE49-F238E27FC236}">
                <a16:creationId xmlns:a16="http://schemas.microsoft.com/office/drawing/2014/main" id="{29065E15-4564-48D5-BCED-9A1C4D5754E5}"/>
              </a:ext>
            </a:extLst>
          </p:cNvPr>
          <p:cNvSpPr>
            <a:spLocks noGrp="1"/>
          </p:cNvSpPr>
          <p:nvPr>
            <p:ph type="chart" sz="quarter" idx="18"/>
          </p:nvPr>
        </p:nvSpPr>
        <p:spPr>
          <a:xfrm>
            <a:off x="273051" y="1368848"/>
            <a:ext cx="6673607" cy="4541111"/>
          </a:xfrm>
          <a:ln w="12700">
            <a:noFill/>
          </a:ln>
        </p:spPr>
        <p:txBody>
          <a:bodyPr anchor="ctr" anchorCtr="0"/>
          <a:lstStyle>
            <a:lvl1pPr marL="0" indent="0" algn="ctr">
              <a:buNone/>
              <a:defRPr/>
            </a:lvl1pPr>
          </a:lstStyle>
          <a:p>
            <a:r>
              <a:rPr lang="en-US"/>
              <a:t>Click icon to add chart</a:t>
            </a:r>
          </a:p>
        </p:txBody>
      </p:sp>
    </p:spTree>
    <p:extLst>
      <p:ext uri="{BB962C8B-B14F-4D97-AF65-F5344CB8AC3E}">
        <p14:creationId xmlns:p14="http://schemas.microsoft.com/office/powerpoint/2010/main" val="56233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ductive – storyline on a page">
    <p:spTree>
      <p:nvGrpSpPr>
        <p:cNvPr id="1" name=""/>
        <p:cNvGrpSpPr/>
        <p:nvPr/>
      </p:nvGrpSpPr>
      <p:grpSpPr>
        <a:xfrm>
          <a:off x="0" y="0"/>
          <a:ext cx="0" cy="0"/>
          <a:chOff x="0" y="0"/>
          <a:chExt cx="0" cy="0"/>
        </a:xfrm>
      </p:grpSpPr>
      <p:sp>
        <p:nvSpPr>
          <p:cNvPr id="18" name="Text Placeholder 3">
            <a:extLst>
              <a:ext uri="{FF2B5EF4-FFF2-40B4-BE49-F238E27FC236}">
                <a16:creationId xmlns:a16="http://schemas.microsoft.com/office/drawing/2014/main" id="{7B0E8EF6-54AF-1F4E-8AB6-52C4654FC549}"/>
              </a:ext>
            </a:extLst>
          </p:cNvPr>
          <p:cNvSpPr>
            <a:spLocks noGrp="1"/>
          </p:cNvSpPr>
          <p:nvPr>
            <p:ph type="body" sz="quarter" idx="52" hasCustomPrompt="1"/>
          </p:nvPr>
        </p:nvSpPr>
        <p:spPr>
          <a:xfrm>
            <a:off x="6747488" y="2518812"/>
            <a:ext cx="2379600" cy="781737"/>
          </a:xfrm>
          <a:solidFill>
            <a:srgbClr val="E42313"/>
          </a:solidFill>
          <a:ln>
            <a:noFill/>
          </a:ln>
        </p:spPr>
        <p:txBody>
          <a:bodyPr wrap="square" lIns="72000" tIns="72000" rIns="72000" bIns="72000" anchor="ct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kern="1200" dirty="0" smtClean="0">
                <a:solidFill>
                  <a:schemeClr val="bg1"/>
                </a:solidFill>
                <a:latin typeface="+mn-lt"/>
                <a:ea typeface="+mn-ea"/>
                <a:cs typeface="Arial" panose="020B0604020202020204" pitchFamily="34" charset="0"/>
              </a:defRPr>
            </a:lvl1pPr>
            <a:lvl2pPr marL="180000" indent="0">
              <a:buNone/>
              <a:defRPr lang="en-US" sz="1400" b="1" kern="1200" dirty="0" smtClean="0">
                <a:solidFill>
                  <a:schemeClr val="bg1"/>
                </a:solidFill>
                <a:latin typeface="+mn-lt"/>
                <a:ea typeface="+mn-ea"/>
                <a:cs typeface="Arial" panose="020B0604020202020204" pitchFamily="34" charset="0"/>
              </a:defRPr>
            </a:lvl2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Resolution: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778E2079-C431-AD4F-A10D-74CA8DD1E00E}"/>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a:extLst>
              <a:ext uri="{FF2B5EF4-FFF2-40B4-BE49-F238E27FC236}">
                <a16:creationId xmlns:a16="http://schemas.microsoft.com/office/drawing/2014/main" id="{3662C559-6CFB-4643-9BCD-AC483B793171}"/>
              </a:ext>
            </a:extLst>
          </p:cNvPr>
          <p:cNvSpPr>
            <a:spLocks noGrp="1"/>
          </p:cNvSpPr>
          <p:nvPr>
            <p:ph type="title" hasCustomPrompt="1"/>
          </p:nvPr>
        </p:nvSpPr>
        <p:spPr>
          <a:xfrm>
            <a:off x="273050" y="165502"/>
            <a:ext cx="9310024" cy="332399"/>
          </a:xfrm>
        </p:spPr>
        <p:txBody>
          <a:bodyPr wrap="square">
            <a:spAutoFit/>
          </a:bodyPr>
          <a:lstStyle/>
          <a:p>
            <a:r>
              <a:rPr lang="en-US"/>
              <a:t>&lt;Governing thought&gt;</a:t>
            </a:r>
          </a:p>
        </p:txBody>
      </p:sp>
      <p:sp>
        <p:nvSpPr>
          <p:cNvPr id="22" name="Slide Number Placeholder 3">
            <a:extLst>
              <a:ext uri="{FF2B5EF4-FFF2-40B4-BE49-F238E27FC236}">
                <a16:creationId xmlns:a16="http://schemas.microsoft.com/office/drawing/2014/main" id="{C1CCC39D-4A63-C14B-9F30-96872F51591C}"/>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23" name="Text Placeholder 3">
            <a:extLst>
              <a:ext uri="{FF2B5EF4-FFF2-40B4-BE49-F238E27FC236}">
                <a16:creationId xmlns:a16="http://schemas.microsoft.com/office/drawing/2014/main" id="{E9C213C6-22A9-3A46-8B14-E24FD2F6AE58}"/>
              </a:ext>
            </a:extLst>
          </p:cNvPr>
          <p:cNvSpPr>
            <a:spLocks noGrp="1"/>
          </p:cNvSpPr>
          <p:nvPr>
            <p:ph type="body" sz="quarter" idx="28" hasCustomPrompt="1"/>
          </p:nvPr>
        </p:nvSpPr>
        <p:spPr>
          <a:xfrm>
            <a:off x="3732444" y="3394373"/>
            <a:ext cx="2494800" cy="646331"/>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key aspects of the reason the situation requires action&gt;</a:t>
            </a:r>
          </a:p>
        </p:txBody>
      </p:sp>
      <p:sp>
        <p:nvSpPr>
          <p:cNvPr id="24" name="Text Placeholder 3">
            <a:extLst>
              <a:ext uri="{FF2B5EF4-FFF2-40B4-BE49-F238E27FC236}">
                <a16:creationId xmlns:a16="http://schemas.microsoft.com/office/drawing/2014/main" id="{CEF9B05F-319F-984D-90EF-396EE26665D8}"/>
              </a:ext>
            </a:extLst>
          </p:cNvPr>
          <p:cNvSpPr>
            <a:spLocks noGrp="1"/>
          </p:cNvSpPr>
          <p:nvPr>
            <p:ph type="body" sz="quarter" idx="29" hasCustomPrompt="1"/>
          </p:nvPr>
        </p:nvSpPr>
        <p:spPr>
          <a:xfrm>
            <a:off x="6747488" y="3394373"/>
            <a:ext cx="2379600" cy="1508105"/>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your recommendation for action, the actions required to solve a problem or capture an opportunity, addressing the complications&gt;</a:t>
            </a:r>
          </a:p>
        </p:txBody>
      </p:sp>
      <p:sp>
        <p:nvSpPr>
          <p:cNvPr id="25" name="Text Placeholder 3">
            <a:extLst>
              <a:ext uri="{FF2B5EF4-FFF2-40B4-BE49-F238E27FC236}">
                <a16:creationId xmlns:a16="http://schemas.microsoft.com/office/drawing/2014/main" id="{E7A0C3F0-9412-9341-AE76-6C144403A421}"/>
              </a:ext>
            </a:extLst>
          </p:cNvPr>
          <p:cNvSpPr>
            <a:spLocks noGrp="1"/>
          </p:cNvSpPr>
          <p:nvPr>
            <p:ph type="body" sz="quarter" idx="30" hasCustomPrompt="1"/>
          </p:nvPr>
        </p:nvSpPr>
        <p:spPr>
          <a:xfrm>
            <a:off x="864507" y="3394373"/>
            <a:ext cx="2494800" cy="861774"/>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key aspects of situation, setting out the cause or a set of options or models&gt;</a:t>
            </a:r>
          </a:p>
        </p:txBody>
      </p:sp>
      <p:sp>
        <p:nvSpPr>
          <p:cNvPr id="27" name="Text Placeholder 3">
            <a:extLst>
              <a:ext uri="{FF2B5EF4-FFF2-40B4-BE49-F238E27FC236}">
                <a16:creationId xmlns:a16="http://schemas.microsoft.com/office/drawing/2014/main" id="{7903F670-52D2-DC4F-AE4B-01E9D85FFDD3}"/>
              </a:ext>
            </a:extLst>
          </p:cNvPr>
          <p:cNvSpPr>
            <a:spLocks noGrp="1"/>
          </p:cNvSpPr>
          <p:nvPr>
            <p:ph type="body" sz="quarter" idx="51" hasCustomPrompt="1"/>
          </p:nvPr>
        </p:nvSpPr>
        <p:spPr>
          <a:xfrm>
            <a:off x="864506" y="1221625"/>
            <a:ext cx="8262582" cy="930244"/>
          </a:xfrm>
          <a:solidFill>
            <a:srgbClr val="E42313"/>
          </a:solidFill>
          <a:ln>
            <a:noFill/>
          </a:ln>
        </p:spPr>
        <p:txBody>
          <a:bodyPr wrap="square" lIns="72000" tIns="72000" rIns="72000" bIns="72000" anchor="ctr">
            <a:noAutofit/>
          </a:bodyPr>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lang="en-US" sz="1400" b="1" i="0" kern="1200" dirty="0" smtClean="0">
                <a:solidFill>
                  <a:schemeClr val="bg1"/>
                </a:solidFill>
                <a:latin typeface="+mn-lt"/>
                <a:ea typeface="+mn-ea"/>
                <a:cs typeface="Arial" panose="020B0604020202020204" pitchFamily="34" charset="0"/>
              </a:defRPr>
            </a:lvl1pPr>
            <a:lvl2pPr marL="180000" indent="0">
              <a:buNone/>
              <a:defRPr lang="en-US" sz="1400" b="1" kern="1200" dirty="0" smtClean="0">
                <a:solidFill>
                  <a:schemeClr val="bg1"/>
                </a:solidFill>
                <a:latin typeface="+mn-lt"/>
                <a:ea typeface="+mn-ea"/>
                <a:cs typeface="Arial" panose="020B0604020202020204" pitchFamily="34" charset="0"/>
              </a:defRPr>
            </a:lvl2pPr>
          </a:lstStyle>
          <a:p>
            <a:pPr lvl="0"/>
            <a:r>
              <a:rPr lang="en-US"/>
              <a:t>Key question to be answered: xxx</a:t>
            </a:r>
          </a:p>
        </p:txBody>
      </p:sp>
      <p:sp>
        <p:nvSpPr>
          <p:cNvPr id="29" name="Text Placeholder 3">
            <a:extLst>
              <a:ext uri="{FF2B5EF4-FFF2-40B4-BE49-F238E27FC236}">
                <a16:creationId xmlns:a16="http://schemas.microsoft.com/office/drawing/2014/main" id="{CCDD185C-0E09-8F47-84C7-2C86D83CC183}"/>
              </a:ext>
            </a:extLst>
          </p:cNvPr>
          <p:cNvSpPr>
            <a:spLocks noGrp="1"/>
          </p:cNvSpPr>
          <p:nvPr>
            <p:ph type="body" sz="quarter" idx="53" hasCustomPrompt="1"/>
          </p:nvPr>
        </p:nvSpPr>
        <p:spPr>
          <a:xfrm>
            <a:off x="3732445" y="2518811"/>
            <a:ext cx="2772000" cy="781737"/>
          </a:xfrm>
          <a:prstGeom prst="homePlate">
            <a:avLst/>
          </a:prstGeom>
          <a:solidFill>
            <a:srgbClr val="E42313"/>
          </a:solidFill>
          <a:ln>
            <a:noFill/>
          </a:ln>
        </p:spPr>
        <p:txBody>
          <a:bodyPr vert="horz" wrap="square" lIns="72000" tIns="72000" rIns="72000" bIns="72000" rtlCol="0" anchor="ctr">
            <a:noAutofit/>
          </a:bodyPr>
          <a:lstStyle>
            <a:lvl1pPr>
              <a:defRPr lang="en-US" b="1">
                <a:solidFill>
                  <a:schemeClr val="bg1"/>
                </a:solidFill>
              </a:defRPr>
            </a:lvl1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Complication: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30" name="Text Placeholder 3">
            <a:extLst>
              <a:ext uri="{FF2B5EF4-FFF2-40B4-BE49-F238E27FC236}">
                <a16:creationId xmlns:a16="http://schemas.microsoft.com/office/drawing/2014/main" id="{1E7BC117-5854-7C44-8616-749F924E9D92}"/>
              </a:ext>
            </a:extLst>
          </p:cNvPr>
          <p:cNvSpPr>
            <a:spLocks noGrp="1"/>
          </p:cNvSpPr>
          <p:nvPr>
            <p:ph type="body" sz="quarter" idx="54" hasCustomPrompt="1"/>
          </p:nvPr>
        </p:nvSpPr>
        <p:spPr>
          <a:xfrm>
            <a:off x="864506" y="2518812"/>
            <a:ext cx="2772000" cy="781737"/>
          </a:xfrm>
          <a:prstGeom prst="homePlate">
            <a:avLst/>
          </a:prstGeom>
          <a:solidFill>
            <a:srgbClr val="E42313"/>
          </a:solidFill>
          <a:ln>
            <a:noFill/>
          </a:ln>
        </p:spPr>
        <p:txBody>
          <a:bodyPr vert="horz" wrap="square" lIns="72000" tIns="72000" rIns="72000" bIns="72000" rtlCol="0" anchor="ctr">
            <a:noAutofit/>
          </a:bodyPr>
          <a:lstStyle>
            <a:lvl1pPr>
              <a:defRPr lang="en-US" b="1" dirty="0">
                <a:solidFill>
                  <a:schemeClr val="bg1"/>
                </a:solidFill>
              </a:defRPr>
            </a:lvl1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Situation: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7AAA90B9-B867-4F47-86D9-EC19D1C03F88}"/>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1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This is essentially your Executive Summary page</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In Situation, Complication and Resolution red boxes, include the </a:t>
            </a:r>
            <a:r>
              <a:rPr lang="en-AU" sz="1100" b="1">
                <a:solidFill>
                  <a:schemeClr val="tx1"/>
                </a:solidFill>
                <a:latin typeface="Arial" panose="020B0604020202020204" pitchFamily="34" charset="0"/>
                <a:cs typeface="Arial" panose="020B0604020202020204" pitchFamily="34" charset="0"/>
              </a:rPr>
              <a:t>one sentence synthesis of the content below</a:t>
            </a:r>
            <a:r>
              <a:rPr lang="en-AU" sz="1100" b="0">
                <a:solidFill>
                  <a:schemeClr val="tx1"/>
                </a:solidFill>
                <a:latin typeface="Arial" panose="020B0604020202020204" pitchFamily="34" charset="0"/>
                <a:cs typeface="Arial" panose="020B0604020202020204" pitchFamily="34" charset="0"/>
              </a:rPr>
              <a:t>, e.g. </a:t>
            </a:r>
            <a:r>
              <a:rPr lang="en-AU" sz="1100" b="1">
                <a:solidFill>
                  <a:schemeClr val="tx1"/>
                </a:solidFill>
                <a:latin typeface="Arial" panose="020B0604020202020204" pitchFamily="34" charset="0"/>
                <a:cs typeface="Arial" panose="020B0604020202020204" pitchFamily="34" charset="0"/>
              </a:rPr>
              <a:t>Situation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The website is the most important channel</a:t>
            </a:r>
            <a:r>
              <a:rPr lang="en-AU" sz="1100" b="0">
                <a:solidFill>
                  <a:schemeClr val="tx1"/>
                </a:solidFill>
                <a:latin typeface="Arial" panose="020B0604020202020204" pitchFamily="34" charset="0"/>
                <a:cs typeface="Arial" panose="020B0604020202020204" pitchFamily="34" charset="0"/>
              </a:rPr>
              <a:t>;  </a:t>
            </a:r>
            <a:r>
              <a:rPr lang="en-AU" sz="1100" b="1">
                <a:solidFill>
                  <a:schemeClr val="tx1"/>
                </a:solidFill>
                <a:latin typeface="Arial" panose="020B0604020202020204" pitchFamily="34" charset="0"/>
                <a:cs typeface="Arial" panose="020B0604020202020204" pitchFamily="34" charset="0"/>
              </a:rPr>
              <a:t>Complication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We have too many sites and our user experience is poor</a:t>
            </a:r>
            <a:r>
              <a:rPr lang="en-AU" sz="1100" b="0">
                <a:solidFill>
                  <a:schemeClr val="tx1"/>
                </a:solidFill>
                <a:latin typeface="Arial" panose="020B0604020202020204" pitchFamily="34" charset="0"/>
                <a:cs typeface="Arial" panose="020B0604020202020204" pitchFamily="34" charset="0"/>
              </a:rPr>
              <a:t>; </a:t>
            </a:r>
            <a:r>
              <a:rPr lang="en-AU" sz="1100" b="1">
                <a:solidFill>
                  <a:schemeClr val="tx1"/>
                </a:solidFill>
                <a:latin typeface="Arial" panose="020B0604020202020204" pitchFamily="34" charset="0"/>
                <a:cs typeface="Arial" panose="020B0604020202020204" pitchFamily="34" charset="0"/>
              </a:rPr>
              <a:t>Resolution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We need to redesign and optimise our website and website infrastructure</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The content below the red boxes should be the </a:t>
            </a:r>
            <a:r>
              <a:rPr lang="en-AU" sz="1100" b="1">
                <a:solidFill>
                  <a:schemeClr val="tx1"/>
                </a:solidFill>
                <a:latin typeface="Arial" panose="020B0604020202020204" pitchFamily="34" charset="0"/>
                <a:cs typeface="Arial" panose="020B0604020202020204" pitchFamily="34" charset="0"/>
              </a:rPr>
              <a:t>key points relating to the situation, complication, resolution</a:t>
            </a:r>
            <a:r>
              <a:rPr lang="en-AU" sz="1100" b="0">
                <a:solidFill>
                  <a:schemeClr val="tx1"/>
                </a:solidFill>
                <a:latin typeface="Arial" panose="020B0604020202020204" pitchFamily="34" charset="0"/>
                <a:cs typeface="Arial" panose="020B0604020202020204" pitchFamily="34" charset="0"/>
              </a:rPr>
              <a:t>. In general depending on the complexity of what is being presented, there should be a </a:t>
            </a:r>
            <a:r>
              <a:rPr lang="en-AU" sz="1100" b="1">
                <a:solidFill>
                  <a:schemeClr val="tx1"/>
                </a:solidFill>
                <a:latin typeface="Arial" panose="020B0604020202020204" pitchFamily="34" charset="0"/>
                <a:cs typeface="Arial" panose="020B0604020202020204" pitchFamily="34" charset="0"/>
              </a:rPr>
              <a:t>page in the presentation to support each point listed </a:t>
            </a:r>
            <a:r>
              <a:rPr lang="en-AU" sz="1100" b="0">
                <a:solidFill>
                  <a:schemeClr val="tx1"/>
                </a:solidFill>
                <a:latin typeface="Arial" panose="020B0604020202020204" pitchFamily="34" charset="0"/>
                <a:cs typeface="Arial" panose="020B0604020202020204" pitchFamily="34" charset="0"/>
              </a:rPr>
              <a:t>(and if no page, it should be because the point is not at all contentious and is well known)</a:t>
            </a:r>
            <a:endParaRPr lang="en-AU" sz="1100" b="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All content on page </a:t>
            </a:r>
            <a:r>
              <a:rPr lang="en-AU" sz="1100" b="1">
                <a:solidFill>
                  <a:schemeClr val="tx1"/>
                </a:solidFill>
                <a:latin typeface="Arial" panose="020B0604020202020204" pitchFamily="34" charset="0"/>
                <a:cs typeface="Arial" panose="020B0604020202020204" pitchFamily="34" charset="0"/>
              </a:rPr>
              <a:t>same font size</a:t>
            </a:r>
          </a:p>
        </p:txBody>
      </p:sp>
      <p:sp>
        <p:nvSpPr>
          <p:cNvPr id="17" name="Text Placeholder 22">
            <a:extLst>
              <a:ext uri="{FF2B5EF4-FFF2-40B4-BE49-F238E27FC236}">
                <a16:creationId xmlns:a16="http://schemas.microsoft.com/office/drawing/2014/main" id="{9910FB4E-3324-4970-831A-1C09AA45B49B}"/>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3733059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25">
          <p15:clr>
            <a:srgbClr val="FBAE40"/>
          </p15:clr>
        </p15:guide>
        <p15:guide id="2" orient="horz" pos="1888">
          <p15:clr>
            <a:srgbClr val="FBAE40"/>
          </p15:clr>
        </p15:guide>
        <p15:guide id="3" pos="2417">
          <p15:clr>
            <a:srgbClr val="FBAE40"/>
          </p15:clr>
        </p15:guide>
        <p15:guide id="4" orient="horz" pos="1003">
          <p15:clr>
            <a:srgbClr val="FBAE40"/>
          </p15:clr>
        </p15:guide>
        <p15:guide id="5" pos="432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ductive – key questio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4EE3890-A122-3544-88CC-13200FDD7DAF}"/>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3">
            <a:extLst>
              <a:ext uri="{FF2B5EF4-FFF2-40B4-BE49-F238E27FC236}">
                <a16:creationId xmlns:a16="http://schemas.microsoft.com/office/drawing/2014/main" id="{4C40C742-D424-E041-922A-5AE6515BD807}"/>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8" name="Text Placeholder 13">
            <a:extLst>
              <a:ext uri="{FF2B5EF4-FFF2-40B4-BE49-F238E27FC236}">
                <a16:creationId xmlns:a16="http://schemas.microsoft.com/office/drawing/2014/main" id="{D7257D87-0A41-F541-9BD3-F2D090EBD932}"/>
              </a:ext>
            </a:extLst>
          </p:cNvPr>
          <p:cNvSpPr>
            <a:spLocks noGrp="1"/>
          </p:cNvSpPr>
          <p:nvPr>
            <p:ph type="body" sz="quarter" idx="20" hasCustomPrompt="1"/>
          </p:nvPr>
        </p:nvSpPr>
        <p:spPr>
          <a:xfrm>
            <a:off x="1692241" y="2017979"/>
            <a:ext cx="6521518" cy="1394088"/>
          </a:xfrm>
          <a:ln w="12700">
            <a:solidFill>
              <a:srgbClr val="E42313"/>
            </a:solidFill>
          </a:ln>
        </p:spPr>
        <p:txBody>
          <a:bodyPr lIns="72000" tIns="72000">
            <a:noAutofit/>
          </a:bodyPr>
          <a:lstStyle>
            <a:lvl1pPr>
              <a:defRPr/>
            </a:lvl1pPr>
          </a:lstStyle>
          <a:p>
            <a:pPr marL="0" indent="0">
              <a:buNone/>
            </a:pPr>
            <a:r>
              <a:rPr lang="en-US" sz="1800" i="1"/>
              <a:t>Key question to be answered – click to add content&gt; </a:t>
            </a:r>
          </a:p>
        </p:txBody>
      </p:sp>
      <p:sp>
        <p:nvSpPr>
          <p:cNvPr id="9" name="Title 1">
            <a:extLst>
              <a:ext uri="{FF2B5EF4-FFF2-40B4-BE49-F238E27FC236}">
                <a16:creationId xmlns:a16="http://schemas.microsoft.com/office/drawing/2014/main" id="{EFAD1871-3401-BF46-B952-D88891803C07}"/>
              </a:ext>
            </a:extLst>
          </p:cNvPr>
          <p:cNvSpPr>
            <a:spLocks noGrp="1"/>
          </p:cNvSpPr>
          <p:nvPr>
            <p:ph type="title" hasCustomPrompt="1"/>
          </p:nvPr>
        </p:nvSpPr>
        <p:spPr>
          <a:xfrm>
            <a:off x="273051" y="165502"/>
            <a:ext cx="9200091" cy="332399"/>
          </a:xfrm>
        </p:spPr>
        <p:txBody>
          <a:bodyPr/>
          <a:lstStyle>
            <a:lvl1pPr>
              <a:defRPr sz="2400"/>
            </a:lvl1pPr>
          </a:lstStyle>
          <a:p>
            <a:r>
              <a:rPr lang="en-US"/>
              <a:t>&lt;Governing thought&gt;</a:t>
            </a:r>
          </a:p>
        </p:txBody>
      </p:sp>
      <p:sp>
        <p:nvSpPr>
          <p:cNvPr id="11" name="Text Placeholder 22">
            <a:extLst>
              <a:ext uri="{FF2B5EF4-FFF2-40B4-BE49-F238E27FC236}">
                <a16:creationId xmlns:a16="http://schemas.microsoft.com/office/drawing/2014/main" id="{E78307BB-7CCF-4B72-B446-F24A715EF59B}"/>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335554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Style Guide">
    <p:spTree>
      <p:nvGrpSpPr>
        <p:cNvPr id="1" name=""/>
        <p:cNvGrpSpPr/>
        <p:nvPr/>
      </p:nvGrpSpPr>
      <p:grpSpPr>
        <a:xfrm>
          <a:off x="0" y="0"/>
          <a:ext cx="0" cy="0"/>
          <a:chOff x="0" y="0"/>
          <a:chExt cx="0" cy="0"/>
        </a:xfrm>
      </p:grpSpPr>
      <p:sp>
        <p:nvSpPr>
          <p:cNvPr id="125" name="Rectangle 124">
            <a:extLst>
              <a:ext uri="{FF2B5EF4-FFF2-40B4-BE49-F238E27FC236}">
                <a16:creationId xmlns:a16="http://schemas.microsoft.com/office/drawing/2014/main" id="{ADDB5551-284D-488A-8A36-3FE6E5F14C2E}"/>
              </a:ext>
            </a:extLst>
          </p:cNvPr>
          <p:cNvSpPr/>
          <p:nvPr userDrawn="1"/>
        </p:nvSpPr>
        <p:spPr>
          <a:xfrm>
            <a:off x="3101529" y="5356355"/>
            <a:ext cx="3342639" cy="543686"/>
          </a:xfrm>
          <a:prstGeom prst="rect">
            <a:avLst/>
          </a:prstGeom>
          <a:solidFill>
            <a:schemeClr val="bg1">
              <a:lumMod val="8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AU" sz="1300"/>
          </a:p>
        </p:txBody>
      </p:sp>
      <p:sp>
        <p:nvSpPr>
          <p:cNvPr id="35" name="Rectangle 34">
            <a:extLst>
              <a:ext uri="{FF2B5EF4-FFF2-40B4-BE49-F238E27FC236}">
                <a16:creationId xmlns:a16="http://schemas.microsoft.com/office/drawing/2014/main" id="{FE4CB7C8-8BF6-6549-8886-382C4C078358}"/>
              </a:ext>
            </a:extLst>
          </p:cNvPr>
          <p:cNvSpPr/>
          <p:nvPr userDrawn="1"/>
        </p:nvSpPr>
        <p:spPr>
          <a:xfrm>
            <a:off x="-15069"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7" name="TextBox 6">
            <a:extLst>
              <a:ext uri="{FF2B5EF4-FFF2-40B4-BE49-F238E27FC236}">
                <a16:creationId xmlns:a16="http://schemas.microsoft.com/office/drawing/2014/main" id="{A10054D0-EBB3-FB4F-AB08-DCD9E61CEC13}"/>
              </a:ext>
            </a:extLst>
          </p:cNvPr>
          <p:cNvSpPr txBox="1"/>
          <p:nvPr userDrawn="1"/>
        </p:nvSpPr>
        <p:spPr>
          <a:xfrm>
            <a:off x="287998" y="155466"/>
            <a:ext cx="6819812" cy="369332"/>
          </a:xfrm>
          <a:prstGeom prst="rect">
            <a:avLst/>
          </a:prstGeom>
          <a:noFill/>
        </p:spPr>
        <p:txBody>
          <a:bodyPr wrap="square" lIns="0" tIns="0" rIns="0" bIns="0" rtlCol="0">
            <a:spAutoFit/>
          </a:bodyPr>
          <a:lstStyle/>
          <a:p>
            <a:r>
              <a:rPr lang="en-US" sz="2400" b="1" i="0">
                <a:latin typeface="Arial" panose="020B0604020202020204" pitchFamily="34" charset="0"/>
                <a:cs typeface="Arial" panose="020B0604020202020204" pitchFamily="34" charset="0"/>
              </a:rPr>
              <a:t>When to use this template</a:t>
            </a:r>
          </a:p>
        </p:txBody>
      </p:sp>
      <p:sp>
        <p:nvSpPr>
          <p:cNvPr id="32" name="Freeform 99">
            <a:extLst>
              <a:ext uri="{FF2B5EF4-FFF2-40B4-BE49-F238E27FC236}">
                <a16:creationId xmlns:a16="http://schemas.microsoft.com/office/drawing/2014/main" id="{2BE72689-9369-4F3C-9E2C-043F8C3D4609}"/>
              </a:ext>
            </a:extLst>
          </p:cNvPr>
          <p:cNvSpPr>
            <a:spLocks/>
          </p:cNvSpPr>
          <p:nvPr userDrawn="1">
            <p:custDataLst>
              <p:tags r:id="rId1"/>
            </p:custDataLst>
          </p:nvPr>
        </p:nvSpPr>
        <p:spPr bwMode="auto">
          <a:xfrm>
            <a:off x="8044648" y="2213933"/>
            <a:ext cx="281924" cy="251935"/>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lvl="0"/>
            <a:endParaRPr lang="en-US" sz="1300"/>
          </a:p>
        </p:txBody>
      </p:sp>
      <p:sp>
        <p:nvSpPr>
          <p:cNvPr id="33" name="TextBox 32">
            <a:extLst>
              <a:ext uri="{FF2B5EF4-FFF2-40B4-BE49-F238E27FC236}">
                <a16:creationId xmlns:a16="http://schemas.microsoft.com/office/drawing/2014/main" id="{E4078CB6-988F-463C-A976-5DAFBD29E933}"/>
              </a:ext>
            </a:extLst>
          </p:cNvPr>
          <p:cNvSpPr txBox="1"/>
          <p:nvPr userDrawn="1"/>
        </p:nvSpPr>
        <p:spPr>
          <a:xfrm>
            <a:off x="8476976" y="2172423"/>
            <a:ext cx="522813" cy="362868"/>
          </a:xfrm>
          <a:prstGeom prst="rect">
            <a:avLst/>
          </a:prstGeom>
          <a:noFill/>
        </p:spPr>
        <p:txBody>
          <a:bodyPr wrap="square" lIns="0" tIns="0" rIns="0" bIns="0" rtlCol="0">
            <a:spAutoFit/>
          </a:bodyPr>
          <a:lstStyle/>
          <a:p>
            <a:pPr rtl="0"/>
            <a:r>
              <a:rPr lang="en-AU" sz="1300" b="0" kern="1200">
                <a:solidFill>
                  <a:schemeClr val="tx1"/>
                </a:solidFill>
                <a:latin typeface="Arial" panose="020B0604020202020204" pitchFamily="34" charset="0"/>
                <a:ea typeface="+mn-ea"/>
                <a:cs typeface="Arial" panose="020B0604020202020204" pitchFamily="34" charset="0"/>
              </a:rPr>
              <a:t>Yes</a:t>
            </a:r>
          </a:p>
        </p:txBody>
      </p:sp>
      <p:sp>
        <p:nvSpPr>
          <p:cNvPr id="36" name="Freeform 184">
            <a:extLst>
              <a:ext uri="{FF2B5EF4-FFF2-40B4-BE49-F238E27FC236}">
                <a16:creationId xmlns:a16="http://schemas.microsoft.com/office/drawing/2014/main" id="{BF4C4683-3A39-4B6D-82E0-5AE37D322A16}"/>
              </a:ext>
            </a:extLst>
          </p:cNvPr>
          <p:cNvSpPr>
            <a:spLocks/>
          </p:cNvSpPr>
          <p:nvPr userDrawn="1"/>
        </p:nvSpPr>
        <p:spPr bwMode="auto">
          <a:xfrm>
            <a:off x="8044648" y="2655632"/>
            <a:ext cx="317908" cy="350086"/>
          </a:xfrm>
          <a:custGeom>
            <a:avLst/>
            <a:gdLst/>
            <a:ahLst/>
            <a:cxnLst/>
            <a:rect l="l" t="t" r="r" b="b"/>
            <a:pathLst>
              <a:path w="501650" h="477838">
                <a:moveTo>
                  <a:pt x="181499" y="293675"/>
                </a:moveTo>
                <a:cubicBezTo>
                  <a:pt x="181564" y="293705"/>
                  <a:pt x="224625" y="313375"/>
                  <a:pt x="242176" y="321885"/>
                </a:cubicBezTo>
                <a:cubicBezTo>
                  <a:pt x="208777" y="373648"/>
                  <a:pt x="184693" y="425144"/>
                  <a:pt x="184693" y="425144"/>
                </a:cubicBezTo>
                <a:cubicBezTo>
                  <a:pt x="164733" y="437652"/>
                  <a:pt x="123616" y="465862"/>
                  <a:pt x="112971" y="477838"/>
                </a:cubicBezTo>
                <a:cubicBezTo>
                  <a:pt x="108447" y="458677"/>
                  <a:pt x="92346" y="419555"/>
                  <a:pt x="66798" y="364466"/>
                </a:cubicBezTo>
                <a:cubicBezTo>
                  <a:pt x="98600" y="341446"/>
                  <a:pt x="130403" y="318425"/>
                  <a:pt x="130403" y="318425"/>
                </a:cubicBezTo>
                <a:cubicBezTo>
                  <a:pt x="130423" y="318471"/>
                  <a:pt x="137731" y="334682"/>
                  <a:pt x="145040" y="350894"/>
                </a:cubicBezTo>
                <a:cubicBezTo>
                  <a:pt x="162338" y="320821"/>
                  <a:pt x="181499" y="293675"/>
                  <a:pt x="181499" y="293675"/>
                </a:cubicBezTo>
                <a:close/>
                <a:moveTo>
                  <a:pt x="73451" y="249498"/>
                </a:moveTo>
                <a:cubicBezTo>
                  <a:pt x="87289" y="250297"/>
                  <a:pt x="100197" y="265865"/>
                  <a:pt x="109644" y="279837"/>
                </a:cubicBezTo>
                <a:cubicBezTo>
                  <a:pt x="77310" y="303257"/>
                  <a:pt x="44709" y="326809"/>
                  <a:pt x="44709" y="326809"/>
                </a:cubicBezTo>
                <a:cubicBezTo>
                  <a:pt x="44685" y="326770"/>
                  <a:pt x="28587" y="300853"/>
                  <a:pt x="0" y="290615"/>
                </a:cubicBezTo>
                <a:cubicBezTo>
                  <a:pt x="21024" y="269724"/>
                  <a:pt x="47104" y="247502"/>
                  <a:pt x="73451" y="249498"/>
                </a:cubicBezTo>
                <a:close/>
                <a:moveTo>
                  <a:pt x="267724" y="185493"/>
                </a:moveTo>
                <a:cubicBezTo>
                  <a:pt x="294070" y="197469"/>
                  <a:pt x="320417" y="209977"/>
                  <a:pt x="320417" y="209977"/>
                </a:cubicBezTo>
                <a:cubicBezTo>
                  <a:pt x="292873" y="245771"/>
                  <a:pt x="265861" y="285026"/>
                  <a:pt x="265861" y="285026"/>
                </a:cubicBezTo>
                <a:cubicBezTo>
                  <a:pt x="265818" y="285007"/>
                  <a:pt x="236699" y="271444"/>
                  <a:pt x="207579" y="257881"/>
                </a:cubicBezTo>
                <a:cubicBezTo>
                  <a:pt x="223946" y="234328"/>
                  <a:pt x="263067" y="190682"/>
                  <a:pt x="267724" y="185493"/>
                </a:cubicBezTo>
                <a:close/>
                <a:moveTo>
                  <a:pt x="358873" y="95408"/>
                </a:moveTo>
                <a:cubicBezTo>
                  <a:pt x="379098" y="104722"/>
                  <a:pt x="399457" y="114170"/>
                  <a:pt x="399457" y="114170"/>
                </a:cubicBezTo>
                <a:cubicBezTo>
                  <a:pt x="373510" y="143311"/>
                  <a:pt x="347961" y="174715"/>
                  <a:pt x="347961" y="174715"/>
                </a:cubicBezTo>
                <a:cubicBezTo>
                  <a:pt x="323611" y="163537"/>
                  <a:pt x="299393" y="152360"/>
                  <a:pt x="299393" y="152360"/>
                </a:cubicBezTo>
                <a:cubicBezTo>
                  <a:pt x="299430" y="152321"/>
                  <a:pt x="328155" y="122536"/>
                  <a:pt x="358873" y="95408"/>
                </a:cubicBezTo>
                <a:close/>
                <a:moveTo>
                  <a:pt x="489275" y="0"/>
                </a:moveTo>
                <a:cubicBezTo>
                  <a:pt x="495396" y="8915"/>
                  <a:pt x="501650" y="17964"/>
                  <a:pt x="501650" y="17964"/>
                </a:cubicBezTo>
                <a:cubicBezTo>
                  <a:pt x="468916" y="42182"/>
                  <a:pt x="430993" y="81037"/>
                  <a:pt x="430993" y="81037"/>
                </a:cubicBezTo>
                <a:lnTo>
                  <a:pt x="395066" y="64537"/>
                </a:lnTo>
                <a:cubicBezTo>
                  <a:pt x="395092" y="64516"/>
                  <a:pt x="440587" y="27005"/>
                  <a:pt x="489275" y="0"/>
                </a:cubicBezTo>
                <a:close/>
              </a:path>
            </a:pathLst>
          </a:custGeom>
          <a:solidFill>
            <a:schemeClr val="tx2"/>
          </a:solidFill>
          <a:ln w="3175">
            <a:noFill/>
            <a:round/>
            <a:headEnd/>
            <a:tailEnd/>
          </a:ln>
        </p:spPr>
        <p:txBody>
          <a:bodyPr>
            <a:noAutofit/>
          </a:bodyPr>
          <a:lstStyle/>
          <a:p>
            <a:pPr rtl="0"/>
            <a:endParaRPr lang="en-US" sz="1300" b="1"/>
          </a:p>
        </p:txBody>
      </p:sp>
      <p:sp>
        <p:nvSpPr>
          <p:cNvPr id="37" name="TextBox 36">
            <a:extLst>
              <a:ext uri="{FF2B5EF4-FFF2-40B4-BE49-F238E27FC236}">
                <a16:creationId xmlns:a16="http://schemas.microsoft.com/office/drawing/2014/main" id="{7360AB16-5A9F-4C10-A807-A5139BAA55EE}"/>
              </a:ext>
            </a:extLst>
          </p:cNvPr>
          <p:cNvSpPr txBox="1"/>
          <p:nvPr userDrawn="1"/>
        </p:nvSpPr>
        <p:spPr>
          <a:xfrm>
            <a:off x="8476976" y="2713654"/>
            <a:ext cx="643376" cy="200055"/>
          </a:xfrm>
          <a:prstGeom prst="rect">
            <a:avLst/>
          </a:prstGeom>
          <a:noFill/>
        </p:spPr>
        <p:txBody>
          <a:bodyPr wrap="square" lIns="0" tIns="0" rIns="0" bIns="0" rtlCol="0">
            <a:spAutoFit/>
          </a:bodyPr>
          <a:lstStyle/>
          <a:p>
            <a:pPr rtl="0"/>
            <a:r>
              <a:rPr lang="en-AU" sz="1300" b="0" kern="1200">
                <a:solidFill>
                  <a:schemeClr val="tx1"/>
                </a:solidFill>
                <a:latin typeface="Arial" panose="020B0604020202020204" pitchFamily="34" charset="0"/>
                <a:ea typeface="+mn-ea"/>
                <a:cs typeface="Arial" panose="020B0604020202020204" pitchFamily="34" charset="0"/>
              </a:rPr>
              <a:t>Maybe</a:t>
            </a:r>
          </a:p>
        </p:txBody>
      </p:sp>
      <p:sp>
        <p:nvSpPr>
          <p:cNvPr id="40" name="Rectangle 39">
            <a:extLst>
              <a:ext uri="{FF2B5EF4-FFF2-40B4-BE49-F238E27FC236}">
                <a16:creationId xmlns:a16="http://schemas.microsoft.com/office/drawing/2014/main" id="{5C4480A1-323B-4D9B-9EE3-2FDCA5EB08A7}"/>
              </a:ext>
            </a:extLst>
          </p:cNvPr>
          <p:cNvSpPr/>
          <p:nvPr/>
        </p:nvSpPr>
        <p:spPr>
          <a:xfrm>
            <a:off x="4523696" y="2291627"/>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41" name="TextBox 40">
            <a:extLst>
              <a:ext uri="{FF2B5EF4-FFF2-40B4-BE49-F238E27FC236}">
                <a16:creationId xmlns:a16="http://schemas.microsoft.com/office/drawing/2014/main" id="{D1865DA1-052A-4E0D-8459-D901BA901DC8}"/>
              </a:ext>
            </a:extLst>
          </p:cNvPr>
          <p:cNvSpPr txBox="1"/>
          <p:nvPr/>
        </p:nvSpPr>
        <p:spPr>
          <a:xfrm>
            <a:off x="1533071" y="2258669"/>
            <a:ext cx="2862533" cy="600164"/>
          </a:xfrm>
          <a:prstGeom prst="rect">
            <a:avLst/>
          </a:prstGeom>
          <a:noFill/>
        </p:spPr>
        <p:txBody>
          <a:bodyPr wrap="square" lIns="0" tIns="0" rIns="0" bIns="0" rtlCol="0">
            <a:spAutoFit/>
          </a:bodyPr>
          <a:lstStyle/>
          <a:p>
            <a:r>
              <a:rPr lang="en-AU" sz="1300" b="0" kern="1200">
                <a:solidFill>
                  <a:schemeClr val="tx1"/>
                </a:solidFill>
                <a:latin typeface="Arial" panose="020B0604020202020204" pitchFamily="34" charset="0"/>
                <a:ea typeface="+mn-ea"/>
                <a:cs typeface="Arial" panose="020B0604020202020204" pitchFamily="34" charset="0"/>
              </a:rPr>
              <a:t>Seeking forma</a:t>
            </a:r>
            <a:r>
              <a:rPr lang="en-AU" sz="1300">
                <a:latin typeface="Arial" panose="020B0604020202020204" pitchFamily="34" charset="0"/>
                <a:cs typeface="Arial" panose="020B0604020202020204" pitchFamily="34" charset="0"/>
              </a:rPr>
              <a:t>l signoff (Council, Finance Committee, BEIC, Rem/Nom, Risk)</a:t>
            </a:r>
            <a:endParaRPr lang="en-AU" sz="1300" b="0" kern="1200">
              <a:solidFill>
                <a:schemeClr val="tx1"/>
              </a:solidFill>
              <a:latin typeface="Arial" panose="020B0604020202020204" pitchFamily="34" charset="0"/>
              <a:ea typeface="+mn-ea"/>
              <a:cs typeface="Arial" panose="020B0604020202020204" pitchFamily="34" charset="0"/>
            </a:endParaRPr>
          </a:p>
        </p:txBody>
      </p:sp>
      <p:sp>
        <p:nvSpPr>
          <p:cNvPr id="42" name="TextBox 41">
            <a:extLst>
              <a:ext uri="{FF2B5EF4-FFF2-40B4-BE49-F238E27FC236}">
                <a16:creationId xmlns:a16="http://schemas.microsoft.com/office/drawing/2014/main" id="{D02A5F60-8BBF-4745-9BA0-156A1473E4D7}"/>
              </a:ext>
            </a:extLst>
          </p:cNvPr>
          <p:cNvSpPr txBox="1"/>
          <p:nvPr/>
        </p:nvSpPr>
        <p:spPr>
          <a:xfrm>
            <a:off x="4523698" y="1819060"/>
            <a:ext cx="946763" cy="362867"/>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Paper</a:t>
            </a:r>
          </a:p>
        </p:txBody>
      </p:sp>
      <p:sp>
        <p:nvSpPr>
          <p:cNvPr id="43" name="Rectangle 42">
            <a:extLst>
              <a:ext uri="{FF2B5EF4-FFF2-40B4-BE49-F238E27FC236}">
                <a16:creationId xmlns:a16="http://schemas.microsoft.com/office/drawing/2014/main" id="{F5FB4402-7EA3-47DC-A266-66359B5537DB}"/>
              </a:ext>
            </a:extLst>
          </p:cNvPr>
          <p:cNvSpPr/>
          <p:nvPr/>
        </p:nvSpPr>
        <p:spPr>
          <a:xfrm>
            <a:off x="5487892" y="2291627"/>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44" name="TextBox 43">
            <a:extLst>
              <a:ext uri="{FF2B5EF4-FFF2-40B4-BE49-F238E27FC236}">
                <a16:creationId xmlns:a16="http://schemas.microsoft.com/office/drawing/2014/main" id="{10923101-6D9E-4769-B521-2C6513FC3F4D}"/>
              </a:ext>
            </a:extLst>
          </p:cNvPr>
          <p:cNvSpPr txBox="1"/>
          <p:nvPr/>
        </p:nvSpPr>
        <p:spPr>
          <a:xfrm>
            <a:off x="5487894" y="1819060"/>
            <a:ext cx="836108" cy="725736"/>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Briefing note</a:t>
            </a:r>
          </a:p>
        </p:txBody>
      </p:sp>
      <p:sp>
        <p:nvSpPr>
          <p:cNvPr id="45" name="Rectangle 44">
            <a:extLst>
              <a:ext uri="{FF2B5EF4-FFF2-40B4-BE49-F238E27FC236}">
                <a16:creationId xmlns:a16="http://schemas.microsoft.com/office/drawing/2014/main" id="{CB480032-5441-46DC-9A77-B1CB42D479BB}"/>
              </a:ext>
            </a:extLst>
          </p:cNvPr>
          <p:cNvSpPr/>
          <p:nvPr/>
        </p:nvSpPr>
        <p:spPr>
          <a:xfrm>
            <a:off x="4523696" y="2964149"/>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46" name="TextBox 45">
            <a:extLst>
              <a:ext uri="{FF2B5EF4-FFF2-40B4-BE49-F238E27FC236}">
                <a16:creationId xmlns:a16="http://schemas.microsoft.com/office/drawing/2014/main" id="{C0EF395B-A28D-456B-9F73-C52E06C67431}"/>
              </a:ext>
            </a:extLst>
          </p:cNvPr>
          <p:cNvSpPr txBox="1"/>
          <p:nvPr/>
        </p:nvSpPr>
        <p:spPr>
          <a:xfrm>
            <a:off x="1539844" y="3172640"/>
            <a:ext cx="2848986" cy="200055"/>
          </a:xfrm>
          <a:prstGeom prst="rect">
            <a:avLst/>
          </a:prstGeom>
          <a:noFill/>
        </p:spPr>
        <p:txBody>
          <a:bodyPr wrap="square" lIns="0" tIns="0" rIns="0" bIns="0" rtlCol="0">
            <a:spAutoFit/>
          </a:bodyPr>
          <a:lstStyle/>
          <a:p>
            <a:r>
              <a:rPr lang="en-AU" sz="1300" b="0" kern="1200">
                <a:solidFill>
                  <a:schemeClr val="tx1"/>
                </a:solidFill>
                <a:latin typeface="Arial" panose="020B0604020202020204" pitchFamily="34" charset="0"/>
                <a:ea typeface="+mn-ea"/>
                <a:cs typeface="Arial" panose="020B0604020202020204" pitchFamily="34" charset="0"/>
              </a:rPr>
              <a:t>Seeking decision fro</a:t>
            </a:r>
            <a:r>
              <a:rPr lang="en-AU" sz="1300">
                <a:latin typeface="Arial" panose="020B0604020202020204" pitchFamily="34" charset="0"/>
                <a:cs typeface="Arial" panose="020B0604020202020204" pitchFamily="34" charset="0"/>
              </a:rPr>
              <a:t>m </a:t>
            </a:r>
            <a:r>
              <a:rPr lang="en-AU" sz="1300" b="0" kern="1200">
                <a:solidFill>
                  <a:schemeClr val="tx1"/>
                </a:solidFill>
                <a:latin typeface="Arial" panose="020B0604020202020204" pitchFamily="34" charset="0"/>
                <a:ea typeface="+mn-ea"/>
                <a:cs typeface="Arial" panose="020B0604020202020204" pitchFamily="34" charset="0"/>
              </a:rPr>
              <a:t>UET group</a:t>
            </a:r>
          </a:p>
        </p:txBody>
      </p:sp>
      <p:sp>
        <p:nvSpPr>
          <p:cNvPr id="47" name="Rectangle 46">
            <a:extLst>
              <a:ext uri="{FF2B5EF4-FFF2-40B4-BE49-F238E27FC236}">
                <a16:creationId xmlns:a16="http://schemas.microsoft.com/office/drawing/2014/main" id="{1340AB6A-CBDA-4813-BFBB-1FD7A3011A04}"/>
              </a:ext>
            </a:extLst>
          </p:cNvPr>
          <p:cNvSpPr/>
          <p:nvPr/>
        </p:nvSpPr>
        <p:spPr>
          <a:xfrm>
            <a:off x="5487892" y="2964149"/>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48" name="Rectangle 47">
            <a:extLst>
              <a:ext uri="{FF2B5EF4-FFF2-40B4-BE49-F238E27FC236}">
                <a16:creationId xmlns:a16="http://schemas.microsoft.com/office/drawing/2014/main" id="{CFA1ADBD-E6FF-429A-8A62-7BF2B47AB0E1}"/>
              </a:ext>
            </a:extLst>
          </p:cNvPr>
          <p:cNvSpPr/>
          <p:nvPr/>
        </p:nvSpPr>
        <p:spPr>
          <a:xfrm>
            <a:off x="6452086" y="2291627"/>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49" name="TextBox 48">
            <a:extLst>
              <a:ext uri="{FF2B5EF4-FFF2-40B4-BE49-F238E27FC236}">
                <a16:creationId xmlns:a16="http://schemas.microsoft.com/office/drawing/2014/main" id="{D0266CBE-5015-4BB2-9C85-E45259EDF0C7}"/>
              </a:ext>
            </a:extLst>
          </p:cNvPr>
          <p:cNvSpPr txBox="1"/>
          <p:nvPr/>
        </p:nvSpPr>
        <p:spPr>
          <a:xfrm>
            <a:off x="6452088" y="1819060"/>
            <a:ext cx="911386" cy="1451469"/>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Clarity PPT Template</a:t>
            </a:r>
          </a:p>
        </p:txBody>
      </p:sp>
      <p:sp>
        <p:nvSpPr>
          <p:cNvPr id="50" name="Rectangle 49">
            <a:extLst>
              <a:ext uri="{FF2B5EF4-FFF2-40B4-BE49-F238E27FC236}">
                <a16:creationId xmlns:a16="http://schemas.microsoft.com/office/drawing/2014/main" id="{D62672DF-FA2B-4BB5-AE1F-D077B7A0146E}"/>
              </a:ext>
            </a:extLst>
          </p:cNvPr>
          <p:cNvSpPr/>
          <p:nvPr/>
        </p:nvSpPr>
        <p:spPr>
          <a:xfrm>
            <a:off x="6452086" y="2964149"/>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51" name="Freeform 99">
            <a:extLst>
              <a:ext uri="{FF2B5EF4-FFF2-40B4-BE49-F238E27FC236}">
                <a16:creationId xmlns:a16="http://schemas.microsoft.com/office/drawing/2014/main" id="{DB03C126-3AE1-487B-BCAA-028935A9DD41}"/>
              </a:ext>
            </a:extLst>
          </p:cNvPr>
          <p:cNvSpPr>
            <a:spLocks/>
          </p:cNvSpPr>
          <p:nvPr>
            <p:custDataLst>
              <p:tags r:id="rId2"/>
            </p:custDataLst>
          </p:nvPr>
        </p:nvSpPr>
        <p:spPr bwMode="auto">
          <a:xfrm>
            <a:off x="4772849" y="2387532"/>
            <a:ext cx="320370" cy="314085"/>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52" name="Rectangle 51">
            <a:extLst>
              <a:ext uri="{FF2B5EF4-FFF2-40B4-BE49-F238E27FC236}">
                <a16:creationId xmlns:a16="http://schemas.microsoft.com/office/drawing/2014/main" id="{05C12B3C-988E-407A-B33A-993B39E216B6}"/>
              </a:ext>
            </a:extLst>
          </p:cNvPr>
          <p:cNvSpPr/>
          <p:nvPr/>
        </p:nvSpPr>
        <p:spPr>
          <a:xfrm>
            <a:off x="4523696" y="3647504"/>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53" name="TextBox 52">
            <a:extLst>
              <a:ext uri="{FF2B5EF4-FFF2-40B4-BE49-F238E27FC236}">
                <a16:creationId xmlns:a16="http://schemas.microsoft.com/office/drawing/2014/main" id="{351D0BBD-B236-4421-9C7F-2FFCEAC5119D}"/>
              </a:ext>
            </a:extLst>
          </p:cNvPr>
          <p:cNvSpPr txBox="1"/>
          <p:nvPr/>
        </p:nvSpPr>
        <p:spPr>
          <a:xfrm>
            <a:off x="1539844" y="3686502"/>
            <a:ext cx="2848985" cy="400110"/>
          </a:xfrm>
          <a:prstGeom prst="rect">
            <a:avLst/>
          </a:prstGeom>
          <a:noFill/>
        </p:spPr>
        <p:txBody>
          <a:bodyPr wrap="square" lIns="0" tIns="0" rIns="0" bIns="0" rtlCol="0">
            <a:spAutoFit/>
          </a:bodyPr>
          <a:lstStyle/>
          <a:p>
            <a:r>
              <a:rPr lang="en-AU" sz="1300" b="0" kern="1200">
                <a:solidFill>
                  <a:schemeClr val="tx1"/>
                </a:solidFill>
                <a:latin typeface="Arial" panose="020B0604020202020204" pitchFamily="34" charset="0"/>
                <a:ea typeface="+mn-ea"/>
                <a:cs typeface="Arial" panose="020B0604020202020204" pitchFamily="34" charset="0"/>
              </a:rPr>
              <a:t>Seeking decision or action from VC or selected UET member(s)</a:t>
            </a:r>
          </a:p>
        </p:txBody>
      </p:sp>
      <p:sp>
        <p:nvSpPr>
          <p:cNvPr id="54" name="Rectangle 53">
            <a:extLst>
              <a:ext uri="{FF2B5EF4-FFF2-40B4-BE49-F238E27FC236}">
                <a16:creationId xmlns:a16="http://schemas.microsoft.com/office/drawing/2014/main" id="{F662B330-DCB6-4465-A504-9469E57CA2BC}"/>
              </a:ext>
            </a:extLst>
          </p:cNvPr>
          <p:cNvSpPr/>
          <p:nvPr/>
        </p:nvSpPr>
        <p:spPr>
          <a:xfrm>
            <a:off x="5487892" y="3647504"/>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55" name="Rectangle 54">
            <a:extLst>
              <a:ext uri="{FF2B5EF4-FFF2-40B4-BE49-F238E27FC236}">
                <a16:creationId xmlns:a16="http://schemas.microsoft.com/office/drawing/2014/main" id="{5DF5BFD3-6421-46FC-A4C8-F097B0D2C621}"/>
              </a:ext>
            </a:extLst>
          </p:cNvPr>
          <p:cNvSpPr/>
          <p:nvPr/>
        </p:nvSpPr>
        <p:spPr>
          <a:xfrm>
            <a:off x="6452086" y="3647504"/>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56" name="Freeform 99">
            <a:extLst>
              <a:ext uri="{FF2B5EF4-FFF2-40B4-BE49-F238E27FC236}">
                <a16:creationId xmlns:a16="http://schemas.microsoft.com/office/drawing/2014/main" id="{027285D5-8316-4792-92CF-FCA93C3B6158}"/>
              </a:ext>
            </a:extLst>
          </p:cNvPr>
          <p:cNvSpPr>
            <a:spLocks/>
          </p:cNvSpPr>
          <p:nvPr>
            <p:custDataLst>
              <p:tags r:id="rId3"/>
            </p:custDataLst>
          </p:nvPr>
        </p:nvSpPr>
        <p:spPr bwMode="auto">
          <a:xfrm>
            <a:off x="5775591" y="3742503"/>
            <a:ext cx="320370" cy="314085"/>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57" name="Freeform 184">
            <a:extLst>
              <a:ext uri="{FF2B5EF4-FFF2-40B4-BE49-F238E27FC236}">
                <a16:creationId xmlns:a16="http://schemas.microsoft.com/office/drawing/2014/main" id="{619F034B-6FBB-4D72-8AEF-CDAB40E0BE81}"/>
              </a:ext>
            </a:extLst>
          </p:cNvPr>
          <p:cNvSpPr>
            <a:spLocks/>
          </p:cNvSpPr>
          <p:nvPr/>
        </p:nvSpPr>
        <p:spPr bwMode="auto">
          <a:xfrm>
            <a:off x="6721786" y="3741669"/>
            <a:ext cx="320370" cy="314085"/>
          </a:xfrm>
          <a:custGeom>
            <a:avLst/>
            <a:gdLst/>
            <a:ahLst/>
            <a:cxnLst/>
            <a:rect l="l" t="t" r="r" b="b"/>
            <a:pathLst>
              <a:path w="501650" h="477838">
                <a:moveTo>
                  <a:pt x="181499" y="293675"/>
                </a:moveTo>
                <a:cubicBezTo>
                  <a:pt x="181564" y="293705"/>
                  <a:pt x="224625" y="313375"/>
                  <a:pt x="242176" y="321885"/>
                </a:cubicBezTo>
                <a:cubicBezTo>
                  <a:pt x="208777" y="373648"/>
                  <a:pt x="184693" y="425144"/>
                  <a:pt x="184693" y="425144"/>
                </a:cubicBezTo>
                <a:cubicBezTo>
                  <a:pt x="164733" y="437652"/>
                  <a:pt x="123616" y="465862"/>
                  <a:pt x="112971" y="477838"/>
                </a:cubicBezTo>
                <a:cubicBezTo>
                  <a:pt x="108447" y="458677"/>
                  <a:pt x="92346" y="419555"/>
                  <a:pt x="66798" y="364466"/>
                </a:cubicBezTo>
                <a:cubicBezTo>
                  <a:pt x="98600" y="341446"/>
                  <a:pt x="130403" y="318425"/>
                  <a:pt x="130403" y="318425"/>
                </a:cubicBezTo>
                <a:cubicBezTo>
                  <a:pt x="130423" y="318471"/>
                  <a:pt x="137731" y="334682"/>
                  <a:pt x="145040" y="350894"/>
                </a:cubicBezTo>
                <a:cubicBezTo>
                  <a:pt x="162338" y="320821"/>
                  <a:pt x="181499" y="293675"/>
                  <a:pt x="181499" y="293675"/>
                </a:cubicBezTo>
                <a:close/>
                <a:moveTo>
                  <a:pt x="73451" y="249498"/>
                </a:moveTo>
                <a:cubicBezTo>
                  <a:pt x="87289" y="250297"/>
                  <a:pt x="100197" y="265865"/>
                  <a:pt x="109644" y="279837"/>
                </a:cubicBezTo>
                <a:cubicBezTo>
                  <a:pt x="77310" y="303257"/>
                  <a:pt x="44709" y="326809"/>
                  <a:pt x="44709" y="326809"/>
                </a:cubicBezTo>
                <a:cubicBezTo>
                  <a:pt x="44685" y="326770"/>
                  <a:pt x="28587" y="300853"/>
                  <a:pt x="0" y="290615"/>
                </a:cubicBezTo>
                <a:cubicBezTo>
                  <a:pt x="21024" y="269724"/>
                  <a:pt x="47104" y="247502"/>
                  <a:pt x="73451" y="249498"/>
                </a:cubicBezTo>
                <a:close/>
                <a:moveTo>
                  <a:pt x="267724" y="185493"/>
                </a:moveTo>
                <a:cubicBezTo>
                  <a:pt x="294070" y="197469"/>
                  <a:pt x="320417" y="209977"/>
                  <a:pt x="320417" y="209977"/>
                </a:cubicBezTo>
                <a:cubicBezTo>
                  <a:pt x="292873" y="245771"/>
                  <a:pt x="265861" y="285026"/>
                  <a:pt x="265861" y="285026"/>
                </a:cubicBezTo>
                <a:cubicBezTo>
                  <a:pt x="265818" y="285007"/>
                  <a:pt x="236699" y="271444"/>
                  <a:pt x="207579" y="257881"/>
                </a:cubicBezTo>
                <a:cubicBezTo>
                  <a:pt x="223946" y="234328"/>
                  <a:pt x="263067" y="190682"/>
                  <a:pt x="267724" y="185493"/>
                </a:cubicBezTo>
                <a:close/>
                <a:moveTo>
                  <a:pt x="358873" y="95408"/>
                </a:moveTo>
                <a:cubicBezTo>
                  <a:pt x="379098" y="104722"/>
                  <a:pt x="399457" y="114170"/>
                  <a:pt x="399457" y="114170"/>
                </a:cubicBezTo>
                <a:cubicBezTo>
                  <a:pt x="373510" y="143311"/>
                  <a:pt x="347961" y="174715"/>
                  <a:pt x="347961" y="174715"/>
                </a:cubicBezTo>
                <a:cubicBezTo>
                  <a:pt x="323611" y="163537"/>
                  <a:pt x="299393" y="152360"/>
                  <a:pt x="299393" y="152360"/>
                </a:cubicBezTo>
                <a:cubicBezTo>
                  <a:pt x="299430" y="152321"/>
                  <a:pt x="328155" y="122536"/>
                  <a:pt x="358873" y="95408"/>
                </a:cubicBezTo>
                <a:close/>
                <a:moveTo>
                  <a:pt x="489275" y="0"/>
                </a:moveTo>
                <a:cubicBezTo>
                  <a:pt x="495396" y="8915"/>
                  <a:pt x="501650" y="17964"/>
                  <a:pt x="501650" y="17964"/>
                </a:cubicBezTo>
                <a:cubicBezTo>
                  <a:pt x="468916" y="42182"/>
                  <a:pt x="430993" y="81037"/>
                  <a:pt x="430993" y="81037"/>
                </a:cubicBezTo>
                <a:lnTo>
                  <a:pt x="395066" y="64537"/>
                </a:lnTo>
                <a:cubicBezTo>
                  <a:pt x="395092" y="64516"/>
                  <a:pt x="440587" y="27005"/>
                  <a:pt x="489275" y="0"/>
                </a:cubicBezTo>
                <a:close/>
              </a:path>
            </a:pathLst>
          </a:custGeom>
          <a:solidFill>
            <a:schemeClr val="tx2"/>
          </a:solidFill>
          <a:ln w="3175">
            <a:noFill/>
            <a:round/>
            <a:headEnd/>
            <a:tailEnd/>
          </a:ln>
        </p:spPr>
        <p:txBody>
          <a:bodyPr>
            <a:noAutofit/>
          </a:bodyPr>
          <a:lstStyle/>
          <a:p>
            <a:endParaRPr lang="en-US" sz="1300" b="1"/>
          </a:p>
        </p:txBody>
      </p:sp>
      <p:sp>
        <p:nvSpPr>
          <p:cNvPr id="58" name="Freeform 103">
            <a:extLst>
              <a:ext uri="{FF2B5EF4-FFF2-40B4-BE49-F238E27FC236}">
                <a16:creationId xmlns:a16="http://schemas.microsoft.com/office/drawing/2014/main" id="{10B99E61-781F-4D40-8FE6-567F2478E630}"/>
              </a:ext>
            </a:extLst>
          </p:cNvPr>
          <p:cNvSpPr>
            <a:spLocks/>
          </p:cNvSpPr>
          <p:nvPr>
            <p:custDataLst>
              <p:tags r:id="rId4"/>
            </p:custDataLst>
          </p:nvPr>
        </p:nvSpPr>
        <p:spPr bwMode="auto">
          <a:xfrm>
            <a:off x="4807558" y="3092276"/>
            <a:ext cx="233764" cy="247707"/>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59" name="Freeform 103">
            <a:extLst>
              <a:ext uri="{FF2B5EF4-FFF2-40B4-BE49-F238E27FC236}">
                <a16:creationId xmlns:a16="http://schemas.microsoft.com/office/drawing/2014/main" id="{0CFB8270-0357-4969-B651-EF207BDDC670}"/>
              </a:ext>
            </a:extLst>
          </p:cNvPr>
          <p:cNvSpPr>
            <a:spLocks/>
          </p:cNvSpPr>
          <p:nvPr>
            <p:custDataLst>
              <p:tags r:id="rId5"/>
            </p:custDataLst>
          </p:nvPr>
        </p:nvSpPr>
        <p:spPr bwMode="auto">
          <a:xfrm>
            <a:off x="5789062" y="2430844"/>
            <a:ext cx="233764" cy="247707"/>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60" name="Freeform 103">
            <a:extLst>
              <a:ext uri="{FF2B5EF4-FFF2-40B4-BE49-F238E27FC236}">
                <a16:creationId xmlns:a16="http://schemas.microsoft.com/office/drawing/2014/main" id="{773EE37B-EAF9-42CC-BE8C-C7A44512E44F}"/>
              </a:ext>
            </a:extLst>
          </p:cNvPr>
          <p:cNvSpPr>
            <a:spLocks/>
          </p:cNvSpPr>
          <p:nvPr>
            <p:custDataLst>
              <p:tags r:id="rId6"/>
            </p:custDataLst>
          </p:nvPr>
        </p:nvSpPr>
        <p:spPr bwMode="auto">
          <a:xfrm>
            <a:off x="4807558" y="3774858"/>
            <a:ext cx="233764" cy="247707"/>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61" name="Arrow: Up-Down 60">
            <a:extLst>
              <a:ext uri="{FF2B5EF4-FFF2-40B4-BE49-F238E27FC236}">
                <a16:creationId xmlns:a16="http://schemas.microsoft.com/office/drawing/2014/main" id="{C8C866F9-DF3E-459A-B483-822623C54566}"/>
              </a:ext>
            </a:extLst>
          </p:cNvPr>
          <p:cNvSpPr/>
          <p:nvPr/>
        </p:nvSpPr>
        <p:spPr>
          <a:xfrm>
            <a:off x="1080193" y="2291627"/>
            <a:ext cx="169918" cy="2467341"/>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300" b="1">
              <a:solidFill>
                <a:schemeClr val="bg1"/>
              </a:solidFill>
            </a:endParaRPr>
          </a:p>
        </p:txBody>
      </p:sp>
      <p:sp>
        <p:nvSpPr>
          <p:cNvPr id="62" name="Rectangle 61">
            <a:extLst>
              <a:ext uri="{FF2B5EF4-FFF2-40B4-BE49-F238E27FC236}">
                <a16:creationId xmlns:a16="http://schemas.microsoft.com/office/drawing/2014/main" id="{7863C470-EE8F-4B06-A9B4-FE167CBB7669}"/>
              </a:ext>
            </a:extLst>
          </p:cNvPr>
          <p:cNvSpPr/>
          <p:nvPr/>
        </p:nvSpPr>
        <p:spPr>
          <a:xfrm>
            <a:off x="4523696" y="4328631"/>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63" name="TextBox 62">
            <a:extLst>
              <a:ext uri="{FF2B5EF4-FFF2-40B4-BE49-F238E27FC236}">
                <a16:creationId xmlns:a16="http://schemas.microsoft.com/office/drawing/2014/main" id="{3DD53FC2-D407-41E1-860A-3758AB4F1FD1}"/>
              </a:ext>
            </a:extLst>
          </p:cNvPr>
          <p:cNvSpPr txBox="1"/>
          <p:nvPr/>
        </p:nvSpPr>
        <p:spPr>
          <a:xfrm>
            <a:off x="1546618" y="4400419"/>
            <a:ext cx="2848986" cy="400110"/>
          </a:xfrm>
          <a:prstGeom prst="rect">
            <a:avLst/>
          </a:prstGeom>
          <a:noFill/>
        </p:spPr>
        <p:txBody>
          <a:bodyPr wrap="square" lIns="0" tIns="0" rIns="0" bIns="0" rtlCol="0">
            <a:spAutoFit/>
          </a:bodyPr>
          <a:lstStyle/>
          <a:p>
            <a:r>
              <a:rPr lang="en-AU" sz="1300" b="0" kern="1200">
                <a:solidFill>
                  <a:schemeClr val="tx1"/>
                </a:solidFill>
                <a:latin typeface="Arial" panose="020B0604020202020204" pitchFamily="34" charset="0"/>
                <a:ea typeface="+mn-ea"/>
                <a:cs typeface="Arial" panose="020B0604020202020204" pitchFamily="34" charset="0"/>
              </a:rPr>
              <a:t>Presenting </a:t>
            </a:r>
            <a:r>
              <a:rPr lang="en-AU" sz="1300">
                <a:latin typeface="Arial" panose="020B0604020202020204" pitchFamily="34" charset="0"/>
                <a:cs typeface="Arial" panose="020B0604020202020204" pitchFamily="34" charset="0"/>
              </a:rPr>
              <a:t>to a group of people at any level of the organisation</a:t>
            </a:r>
            <a:endParaRPr lang="en-AU" sz="1300" b="0" kern="1200">
              <a:solidFill>
                <a:schemeClr val="tx1"/>
              </a:solidFill>
              <a:latin typeface="Arial" panose="020B0604020202020204" pitchFamily="34" charset="0"/>
              <a:ea typeface="+mn-ea"/>
              <a:cs typeface="Arial" panose="020B0604020202020204" pitchFamily="34" charset="0"/>
            </a:endParaRPr>
          </a:p>
        </p:txBody>
      </p:sp>
      <p:sp>
        <p:nvSpPr>
          <p:cNvPr id="64" name="Rectangle 63">
            <a:extLst>
              <a:ext uri="{FF2B5EF4-FFF2-40B4-BE49-F238E27FC236}">
                <a16:creationId xmlns:a16="http://schemas.microsoft.com/office/drawing/2014/main" id="{C876F283-D2C2-43A1-B2D1-2AEC4E717F44}"/>
              </a:ext>
            </a:extLst>
          </p:cNvPr>
          <p:cNvSpPr/>
          <p:nvPr/>
        </p:nvSpPr>
        <p:spPr>
          <a:xfrm>
            <a:off x="5487892" y="4328631"/>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65" name="Rectangle 64">
            <a:extLst>
              <a:ext uri="{FF2B5EF4-FFF2-40B4-BE49-F238E27FC236}">
                <a16:creationId xmlns:a16="http://schemas.microsoft.com/office/drawing/2014/main" id="{DA061733-1D10-4B65-BB14-D8A55342D6B2}"/>
              </a:ext>
            </a:extLst>
          </p:cNvPr>
          <p:cNvSpPr/>
          <p:nvPr/>
        </p:nvSpPr>
        <p:spPr>
          <a:xfrm>
            <a:off x="6452086" y="4328631"/>
            <a:ext cx="836106" cy="54368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00"/>
          </a:p>
        </p:txBody>
      </p:sp>
      <p:sp>
        <p:nvSpPr>
          <p:cNvPr id="66" name="Freeform 103">
            <a:extLst>
              <a:ext uri="{FF2B5EF4-FFF2-40B4-BE49-F238E27FC236}">
                <a16:creationId xmlns:a16="http://schemas.microsoft.com/office/drawing/2014/main" id="{EA04B136-2CBE-4693-B61B-3F2319DC1AEF}"/>
              </a:ext>
            </a:extLst>
          </p:cNvPr>
          <p:cNvSpPr>
            <a:spLocks/>
          </p:cNvSpPr>
          <p:nvPr>
            <p:custDataLst>
              <p:tags r:id="rId7"/>
            </p:custDataLst>
          </p:nvPr>
        </p:nvSpPr>
        <p:spPr bwMode="auto">
          <a:xfrm>
            <a:off x="4807558" y="4455985"/>
            <a:ext cx="233764" cy="247707"/>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67" name="TextBox 66">
            <a:extLst>
              <a:ext uri="{FF2B5EF4-FFF2-40B4-BE49-F238E27FC236}">
                <a16:creationId xmlns:a16="http://schemas.microsoft.com/office/drawing/2014/main" id="{BE9EC8EA-7856-4B80-9432-932E284155BD}"/>
              </a:ext>
            </a:extLst>
          </p:cNvPr>
          <p:cNvSpPr txBox="1"/>
          <p:nvPr/>
        </p:nvSpPr>
        <p:spPr>
          <a:xfrm>
            <a:off x="468973" y="2318968"/>
            <a:ext cx="521416" cy="400110"/>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Mor</a:t>
            </a:r>
            <a:r>
              <a:rPr lang="en-AU" sz="1300" b="1">
                <a:latin typeface="Arial" panose="020B0604020202020204" pitchFamily="34" charset="0"/>
                <a:cs typeface="Arial" panose="020B0604020202020204" pitchFamily="34" charset="0"/>
              </a:rPr>
              <a:t>e formal</a:t>
            </a:r>
            <a:endParaRPr lang="en-AU" sz="1300" b="1" kern="1200">
              <a:solidFill>
                <a:schemeClr val="tx1"/>
              </a:solidFill>
              <a:latin typeface="Arial" panose="020B0604020202020204" pitchFamily="34" charset="0"/>
              <a:ea typeface="+mn-ea"/>
              <a:cs typeface="Arial" panose="020B0604020202020204" pitchFamily="34" charset="0"/>
            </a:endParaRPr>
          </a:p>
        </p:txBody>
      </p:sp>
      <p:sp>
        <p:nvSpPr>
          <p:cNvPr id="68" name="TextBox 67">
            <a:extLst>
              <a:ext uri="{FF2B5EF4-FFF2-40B4-BE49-F238E27FC236}">
                <a16:creationId xmlns:a16="http://schemas.microsoft.com/office/drawing/2014/main" id="{61C66DE3-8FB1-42D9-89CF-DE0554237F6B}"/>
              </a:ext>
            </a:extLst>
          </p:cNvPr>
          <p:cNvSpPr txBox="1"/>
          <p:nvPr/>
        </p:nvSpPr>
        <p:spPr>
          <a:xfrm>
            <a:off x="468973" y="4422276"/>
            <a:ext cx="521416" cy="400110"/>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Less</a:t>
            </a:r>
            <a:r>
              <a:rPr lang="en-AU" sz="1300" b="1">
                <a:latin typeface="Arial" panose="020B0604020202020204" pitchFamily="34" charset="0"/>
                <a:cs typeface="Arial" panose="020B0604020202020204" pitchFamily="34" charset="0"/>
              </a:rPr>
              <a:t> formal</a:t>
            </a:r>
            <a:endParaRPr lang="en-AU" sz="1300" b="1" kern="1200">
              <a:solidFill>
                <a:schemeClr val="tx1"/>
              </a:solidFill>
              <a:latin typeface="Arial" panose="020B0604020202020204" pitchFamily="34" charset="0"/>
              <a:ea typeface="+mn-ea"/>
              <a:cs typeface="Arial" panose="020B0604020202020204" pitchFamily="34" charset="0"/>
            </a:endParaRPr>
          </a:p>
        </p:txBody>
      </p:sp>
      <p:sp>
        <p:nvSpPr>
          <p:cNvPr id="69" name="Freeform 99">
            <a:extLst>
              <a:ext uri="{FF2B5EF4-FFF2-40B4-BE49-F238E27FC236}">
                <a16:creationId xmlns:a16="http://schemas.microsoft.com/office/drawing/2014/main" id="{100A897E-969C-4955-A71C-C461D70867B0}"/>
              </a:ext>
            </a:extLst>
          </p:cNvPr>
          <p:cNvSpPr>
            <a:spLocks/>
          </p:cNvSpPr>
          <p:nvPr>
            <p:custDataLst>
              <p:tags r:id="rId8"/>
            </p:custDataLst>
          </p:nvPr>
        </p:nvSpPr>
        <p:spPr bwMode="auto">
          <a:xfrm>
            <a:off x="6747596" y="4423630"/>
            <a:ext cx="320370" cy="314085"/>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70" name="Freeform 103">
            <a:extLst>
              <a:ext uri="{FF2B5EF4-FFF2-40B4-BE49-F238E27FC236}">
                <a16:creationId xmlns:a16="http://schemas.microsoft.com/office/drawing/2014/main" id="{ED297969-E3F9-4EDE-871C-B217E73EBADE}"/>
              </a:ext>
            </a:extLst>
          </p:cNvPr>
          <p:cNvSpPr>
            <a:spLocks/>
          </p:cNvSpPr>
          <p:nvPr>
            <p:custDataLst>
              <p:tags r:id="rId9"/>
            </p:custDataLst>
          </p:nvPr>
        </p:nvSpPr>
        <p:spPr bwMode="auto">
          <a:xfrm>
            <a:off x="5789061" y="4455985"/>
            <a:ext cx="233764" cy="247707"/>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71" name="Freeform 99">
            <a:extLst>
              <a:ext uri="{FF2B5EF4-FFF2-40B4-BE49-F238E27FC236}">
                <a16:creationId xmlns:a16="http://schemas.microsoft.com/office/drawing/2014/main" id="{830524A6-9AB9-4F84-B2DB-2039D061D21E}"/>
              </a:ext>
            </a:extLst>
          </p:cNvPr>
          <p:cNvSpPr>
            <a:spLocks/>
          </p:cNvSpPr>
          <p:nvPr>
            <p:custDataLst>
              <p:tags r:id="rId10"/>
            </p:custDataLst>
          </p:nvPr>
        </p:nvSpPr>
        <p:spPr bwMode="auto">
          <a:xfrm>
            <a:off x="5789061" y="3049031"/>
            <a:ext cx="320370" cy="314085"/>
          </a:xfrm>
          <a:custGeom>
            <a:avLst/>
            <a:gdLst>
              <a:gd name="T0" fmla="*/ 3040 w 3040"/>
              <a:gd name="T1" fmla="*/ 109 h 2884"/>
              <a:gd name="T2" fmla="*/ 2860 w 3040"/>
              <a:gd name="T3" fmla="*/ 256 h 2884"/>
              <a:gd name="T4" fmla="*/ 2673 w 3040"/>
              <a:gd name="T5" fmla="*/ 428 h 2884"/>
              <a:gd name="T6" fmla="*/ 2479 w 3040"/>
              <a:gd name="T7" fmla="*/ 627 h 2884"/>
              <a:gd name="T8" fmla="*/ 2277 w 3040"/>
              <a:gd name="T9" fmla="*/ 853 h 2884"/>
              <a:gd name="T10" fmla="*/ 2067 w 3040"/>
              <a:gd name="T11" fmla="*/ 1106 h 2884"/>
              <a:gd name="T12" fmla="*/ 1926 w 3040"/>
              <a:gd name="T13" fmla="*/ 1287 h 2884"/>
              <a:gd name="T14" fmla="*/ 1727 w 3040"/>
              <a:gd name="T15" fmla="*/ 1556 h 2884"/>
              <a:gd name="T16" fmla="*/ 1546 w 3040"/>
              <a:gd name="T17" fmla="*/ 1819 h 2884"/>
              <a:gd name="T18" fmla="*/ 1385 w 3040"/>
              <a:gd name="T19" fmla="*/ 2076 h 2884"/>
              <a:gd name="T20" fmla="*/ 1243 w 3040"/>
              <a:gd name="T21" fmla="*/ 2324 h 2884"/>
              <a:gd name="T22" fmla="*/ 1120 w 3040"/>
              <a:gd name="T23" fmla="*/ 2567 h 2884"/>
              <a:gd name="T24" fmla="*/ 865 w 3040"/>
              <a:gd name="T25" fmla="*/ 2741 h 2884"/>
              <a:gd name="T26" fmla="*/ 704 w 3040"/>
              <a:gd name="T27" fmla="*/ 2867 h 2884"/>
              <a:gd name="T28" fmla="*/ 675 w 3040"/>
              <a:gd name="T29" fmla="*/ 2856 h 2884"/>
              <a:gd name="T30" fmla="*/ 603 w 3040"/>
              <a:gd name="T31" fmla="*/ 2655 h 2884"/>
              <a:gd name="T32" fmla="*/ 498 w 3040"/>
              <a:gd name="T33" fmla="*/ 2404 h 2884"/>
              <a:gd name="T34" fmla="*/ 401 w 3040"/>
              <a:gd name="T35" fmla="*/ 2197 h 2884"/>
              <a:gd name="T36" fmla="*/ 311 w 3040"/>
              <a:gd name="T37" fmla="*/ 2034 h 2884"/>
              <a:gd name="T38" fmla="*/ 253 w 3040"/>
              <a:gd name="T39" fmla="*/ 1950 h 2884"/>
              <a:gd name="T40" fmla="*/ 164 w 3040"/>
              <a:gd name="T41" fmla="*/ 1855 h 2884"/>
              <a:gd name="T42" fmla="*/ 69 w 3040"/>
              <a:gd name="T43" fmla="*/ 1786 h 2884"/>
              <a:gd name="T44" fmla="*/ 0 w 3040"/>
              <a:gd name="T45" fmla="*/ 1757 h 2884"/>
              <a:gd name="T46" fmla="*/ 87 w 3040"/>
              <a:gd name="T47" fmla="*/ 1672 h 2884"/>
              <a:gd name="T48" fmla="*/ 172 w 3040"/>
              <a:gd name="T49" fmla="*/ 1605 h 2884"/>
              <a:gd name="T50" fmla="*/ 254 w 3040"/>
              <a:gd name="T51" fmla="*/ 1555 h 2884"/>
              <a:gd name="T52" fmla="*/ 332 w 3040"/>
              <a:gd name="T53" fmla="*/ 1523 h 2884"/>
              <a:gd name="T54" fmla="*/ 409 w 3040"/>
              <a:gd name="T55" fmla="*/ 1508 h 2884"/>
              <a:gd name="T56" fmla="*/ 444 w 3040"/>
              <a:gd name="T57" fmla="*/ 1507 h 2884"/>
              <a:gd name="T58" fmla="*/ 476 w 3040"/>
              <a:gd name="T59" fmla="*/ 1513 h 2884"/>
              <a:gd name="T60" fmla="*/ 543 w 3040"/>
              <a:gd name="T61" fmla="*/ 1551 h 2884"/>
              <a:gd name="T62" fmla="*/ 612 w 3040"/>
              <a:gd name="T63" fmla="*/ 1621 h 2884"/>
              <a:gd name="T64" fmla="*/ 683 w 3040"/>
              <a:gd name="T65" fmla="*/ 1723 h 2884"/>
              <a:gd name="T66" fmla="*/ 757 w 3040"/>
              <a:gd name="T67" fmla="*/ 1858 h 2884"/>
              <a:gd name="T68" fmla="*/ 877 w 3040"/>
              <a:gd name="T69" fmla="*/ 2117 h 2884"/>
              <a:gd name="T70" fmla="*/ 973 w 3040"/>
              <a:gd name="T71" fmla="*/ 1963 h 2884"/>
              <a:gd name="T72" fmla="*/ 1129 w 3040"/>
              <a:gd name="T73" fmla="*/ 1731 h 2884"/>
              <a:gd name="T74" fmla="*/ 1299 w 3040"/>
              <a:gd name="T75" fmla="*/ 1503 h 2884"/>
              <a:gd name="T76" fmla="*/ 1485 w 3040"/>
              <a:gd name="T77" fmla="*/ 1277 h 2884"/>
              <a:gd name="T78" fmla="*/ 1685 w 3040"/>
              <a:gd name="T79" fmla="*/ 1052 h 2884"/>
              <a:gd name="T80" fmla="*/ 1828 w 3040"/>
              <a:gd name="T81" fmla="*/ 904 h 2884"/>
              <a:gd name="T82" fmla="*/ 2045 w 3040"/>
              <a:gd name="T83" fmla="*/ 693 h 2884"/>
              <a:gd name="T84" fmla="*/ 2260 w 3040"/>
              <a:gd name="T85" fmla="*/ 502 h 2884"/>
              <a:gd name="T86" fmla="*/ 2474 w 3040"/>
              <a:gd name="T87" fmla="*/ 328 h 2884"/>
              <a:gd name="T88" fmla="*/ 2685 w 3040"/>
              <a:gd name="T89" fmla="*/ 175 h 2884"/>
              <a:gd name="T90" fmla="*/ 2893 w 3040"/>
              <a:gd name="T91" fmla="*/ 40 h 2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0" h="2884">
                <a:moveTo>
                  <a:pt x="2963" y="0"/>
                </a:moveTo>
                <a:lnTo>
                  <a:pt x="3040" y="109"/>
                </a:lnTo>
                <a:lnTo>
                  <a:pt x="3040" y="109"/>
                </a:lnTo>
                <a:lnTo>
                  <a:pt x="2981" y="155"/>
                </a:lnTo>
                <a:lnTo>
                  <a:pt x="2922" y="203"/>
                </a:lnTo>
                <a:lnTo>
                  <a:pt x="2860" y="256"/>
                </a:lnTo>
                <a:lnTo>
                  <a:pt x="2799" y="309"/>
                </a:lnTo>
                <a:lnTo>
                  <a:pt x="2736" y="367"/>
                </a:lnTo>
                <a:lnTo>
                  <a:pt x="2673" y="428"/>
                </a:lnTo>
                <a:lnTo>
                  <a:pt x="2610" y="491"/>
                </a:lnTo>
                <a:lnTo>
                  <a:pt x="2545" y="557"/>
                </a:lnTo>
                <a:lnTo>
                  <a:pt x="2479" y="627"/>
                </a:lnTo>
                <a:lnTo>
                  <a:pt x="2413" y="699"/>
                </a:lnTo>
                <a:lnTo>
                  <a:pt x="2346" y="775"/>
                </a:lnTo>
                <a:lnTo>
                  <a:pt x="2277" y="853"/>
                </a:lnTo>
                <a:lnTo>
                  <a:pt x="2209" y="934"/>
                </a:lnTo>
                <a:lnTo>
                  <a:pt x="2139" y="1018"/>
                </a:lnTo>
                <a:lnTo>
                  <a:pt x="2067" y="1106"/>
                </a:lnTo>
                <a:lnTo>
                  <a:pt x="1996" y="1196"/>
                </a:lnTo>
                <a:lnTo>
                  <a:pt x="1996" y="1196"/>
                </a:lnTo>
                <a:lnTo>
                  <a:pt x="1926" y="1287"/>
                </a:lnTo>
                <a:lnTo>
                  <a:pt x="1858" y="1377"/>
                </a:lnTo>
                <a:lnTo>
                  <a:pt x="1790" y="1468"/>
                </a:lnTo>
                <a:lnTo>
                  <a:pt x="1727" y="1556"/>
                </a:lnTo>
                <a:lnTo>
                  <a:pt x="1664" y="1645"/>
                </a:lnTo>
                <a:lnTo>
                  <a:pt x="1605" y="1733"/>
                </a:lnTo>
                <a:lnTo>
                  <a:pt x="1546" y="1819"/>
                </a:lnTo>
                <a:lnTo>
                  <a:pt x="1490" y="1905"/>
                </a:lnTo>
                <a:lnTo>
                  <a:pt x="1437" y="1991"/>
                </a:lnTo>
                <a:lnTo>
                  <a:pt x="1385" y="2076"/>
                </a:lnTo>
                <a:lnTo>
                  <a:pt x="1336" y="2159"/>
                </a:lnTo>
                <a:lnTo>
                  <a:pt x="1289" y="2242"/>
                </a:lnTo>
                <a:lnTo>
                  <a:pt x="1243" y="2324"/>
                </a:lnTo>
                <a:lnTo>
                  <a:pt x="1200" y="2405"/>
                </a:lnTo>
                <a:lnTo>
                  <a:pt x="1160" y="2486"/>
                </a:lnTo>
                <a:lnTo>
                  <a:pt x="1120" y="2567"/>
                </a:lnTo>
                <a:lnTo>
                  <a:pt x="958" y="2676"/>
                </a:lnTo>
                <a:lnTo>
                  <a:pt x="958" y="2676"/>
                </a:lnTo>
                <a:lnTo>
                  <a:pt x="865" y="2741"/>
                </a:lnTo>
                <a:lnTo>
                  <a:pt x="788" y="2798"/>
                </a:lnTo>
                <a:lnTo>
                  <a:pt x="728" y="2845"/>
                </a:lnTo>
                <a:lnTo>
                  <a:pt x="704" y="2867"/>
                </a:lnTo>
                <a:lnTo>
                  <a:pt x="683" y="2884"/>
                </a:lnTo>
                <a:lnTo>
                  <a:pt x="683" y="2884"/>
                </a:lnTo>
                <a:lnTo>
                  <a:pt x="675" y="2856"/>
                </a:lnTo>
                <a:lnTo>
                  <a:pt x="666" y="2825"/>
                </a:lnTo>
                <a:lnTo>
                  <a:pt x="639" y="2748"/>
                </a:lnTo>
                <a:lnTo>
                  <a:pt x="603" y="2655"/>
                </a:lnTo>
                <a:lnTo>
                  <a:pt x="560" y="2546"/>
                </a:lnTo>
                <a:lnTo>
                  <a:pt x="498" y="2404"/>
                </a:lnTo>
                <a:lnTo>
                  <a:pt x="498" y="2404"/>
                </a:lnTo>
                <a:lnTo>
                  <a:pt x="465" y="2330"/>
                </a:lnTo>
                <a:lnTo>
                  <a:pt x="433" y="2261"/>
                </a:lnTo>
                <a:lnTo>
                  <a:pt x="401" y="2197"/>
                </a:lnTo>
                <a:lnTo>
                  <a:pt x="371" y="2137"/>
                </a:lnTo>
                <a:lnTo>
                  <a:pt x="340" y="2084"/>
                </a:lnTo>
                <a:lnTo>
                  <a:pt x="311" y="2034"/>
                </a:lnTo>
                <a:lnTo>
                  <a:pt x="281" y="1991"/>
                </a:lnTo>
                <a:lnTo>
                  <a:pt x="253" y="1950"/>
                </a:lnTo>
                <a:lnTo>
                  <a:pt x="253" y="1950"/>
                </a:lnTo>
                <a:lnTo>
                  <a:pt x="225" y="1915"/>
                </a:lnTo>
                <a:lnTo>
                  <a:pt x="195" y="1885"/>
                </a:lnTo>
                <a:lnTo>
                  <a:pt x="164" y="1855"/>
                </a:lnTo>
                <a:lnTo>
                  <a:pt x="133" y="1829"/>
                </a:lnTo>
                <a:lnTo>
                  <a:pt x="101" y="1807"/>
                </a:lnTo>
                <a:lnTo>
                  <a:pt x="69" y="1786"/>
                </a:lnTo>
                <a:lnTo>
                  <a:pt x="35" y="1770"/>
                </a:lnTo>
                <a:lnTo>
                  <a:pt x="0" y="1757"/>
                </a:lnTo>
                <a:lnTo>
                  <a:pt x="0" y="1757"/>
                </a:lnTo>
                <a:lnTo>
                  <a:pt x="30" y="1726"/>
                </a:lnTo>
                <a:lnTo>
                  <a:pt x="59" y="1698"/>
                </a:lnTo>
                <a:lnTo>
                  <a:pt x="87" y="1672"/>
                </a:lnTo>
                <a:lnTo>
                  <a:pt x="116" y="1646"/>
                </a:lnTo>
                <a:lnTo>
                  <a:pt x="144" y="1625"/>
                </a:lnTo>
                <a:lnTo>
                  <a:pt x="172" y="1605"/>
                </a:lnTo>
                <a:lnTo>
                  <a:pt x="199" y="1586"/>
                </a:lnTo>
                <a:lnTo>
                  <a:pt x="227" y="1568"/>
                </a:lnTo>
                <a:lnTo>
                  <a:pt x="254" y="1555"/>
                </a:lnTo>
                <a:lnTo>
                  <a:pt x="281" y="1542"/>
                </a:lnTo>
                <a:lnTo>
                  <a:pt x="307" y="1531"/>
                </a:lnTo>
                <a:lnTo>
                  <a:pt x="332" y="1523"/>
                </a:lnTo>
                <a:lnTo>
                  <a:pt x="359" y="1516"/>
                </a:lnTo>
                <a:lnTo>
                  <a:pt x="385" y="1511"/>
                </a:lnTo>
                <a:lnTo>
                  <a:pt x="409" y="1508"/>
                </a:lnTo>
                <a:lnTo>
                  <a:pt x="434" y="1507"/>
                </a:lnTo>
                <a:lnTo>
                  <a:pt x="434" y="1507"/>
                </a:lnTo>
                <a:lnTo>
                  <a:pt x="444" y="1507"/>
                </a:lnTo>
                <a:lnTo>
                  <a:pt x="455" y="1508"/>
                </a:lnTo>
                <a:lnTo>
                  <a:pt x="465" y="1511"/>
                </a:lnTo>
                <a:lnTo>
                  <a:pt x="476" y="1513"/>
                </a:lnTo>
                <a:lnTo>
                  <a:pt x="499" y="1523"/>
                </a:lnTo>
                <a:lnTo>
                  <a:pt x="521" y="1535"/>
                </a:lnTo>
                <a:lnTo>
                  <a:pt x="543" y="1551"/>
                </a:lnTo>
                <a:lnTo>
                  <a:pt x="566" y="1571"/>
                </a:lnTo>
                <a:lnTo>
                  <a:pt x="589" y="1594"/>
                </a:lnTo>
                <a:lnTo>
                  <a:pt x="612" y="1621"/>
                </a:lnTo>
                <a:lnTo>
                  <a:pt x="636" y="1652"/>
                </a:lnTo>
                <a:lnTo>
                  <a:pt x="659" y="1685"/>
                </a:lnTo>
                <a:lnTo>
                  <a:pt x="683" y="1723"/>
                </a:lnTo>
                <a:lnTo>
                  <a:pt x="708" y="1763"/>
                </a:lnTo>
                <a:lnTo>
                  <a:pt x="733" y="1809"/>
                </a:lnTo>
                <a:lnTo>
                  <a:pt x="757" y="1858"/>
                </a:lnTo>
                <a:lnTo>
                  <a:pt x="783" y="1909"/>
                </a:lnTo>
                <a:lnTo>
                  <a:pt x="808" y="1964"/>
                </a:lnTo>
                <a:lnTo>
                  <a:pt x="877" y="2117"/>
                </a:lnTo>
                <a:lnTo>
                  <a:pt x="877" y="2117"/>
                </a:lnTo>
                <a:lnTo>
                  <a:pt x="924" y="2039"/>
                </a:lnTo>
                <a:lnTo>
                  <a:pt x="973" y="1963"/>
                </a:lnTo>
                <a:lnTo>
                  <a:pt x="1024" y="1885"/>
                </a:lnTo>
                <a:lnTo>
                  <a:pt x="1075" y="1808"/>
                </a:lnTo>
                <a:lnTo>
                  <a:pt x="1129" y="1731"/>
                </a:lnTo>
                <a:lnTo>
                  <a:pt x="1184" y="1655"/>
                </a:lnTo>
                <a:lnTo>
                  <a:pt x="1242" y="1578"/>
                </a:lnTo>
                <a:lnTo>
                  <a:pt x="1299" y="1503"/>
                </a:lnTo>
                <a:lnTo>
                  <a:pt x="1360" y="1427"/>
                </a:lnTo>
                <a:lnTo>
                  <a:pt x="1422" y="1351"/>
                </a:lnTo>
                <a:lnTo>
                  <a:pt x="1485" y="1277"/>
                </a:lnTo>
                <a:lnTo>
                  <a:pt x="1551" y="1201"/>
                </a:lnTo>
                <a:lnTo>
                  <a:pt x="1618" y="1127"/>
                </a:lnTo>
                <a:lnTo>
                  <a:pt x="1685" y="1052"/>
                </a:lnTo>
                <a:lnTo>
                  <a:pt x="1757" y="978"/>
                </a:lnTo>
                <a:lnTo>
                  <a:pt x="1828" y="904"/>
                </a:lnTo>
                <a:lnTo>
                  <a:pt x="1828" y="904"/>
                </a:lnTo>
                <a:lnTo>
                  <a:pt x="1901" y="831"/>
                </a:lnTo>
                <a:lnTo>
                  <a:pt x="1973" y="761"/>
                </a:lnTo>
                <a:lnTo>
                  <a:pt x="2045" y="693"/>
                </a:lnTo>
                <a:lnTo>
                  <a:pt x="2117" y="627"/>
                </a:lnTo>
                <a:lnTo>
                  <a:pt x="2189" y="564"/>
                </a:lnTo>
                <a:lnTo>
                  <a:pt x="2260" y="502"/>
                </a:lnTo>
                <a:lnTo>
                  <a:pt x="2331" y="441"/>
                </a:lnTo>
                <a:lnTo>
                  <a:pt x="2402" y="383"/>
                </a:lnTo>
                <a:lnTo>
                  <a:pt x="2474" y="328"/>
                </a:lnTo>
                <a:lnTo>
                  <a:pt x="2544" y="274"/>
                </a:lnTo>
                <a:lnTo>
                  <a:pt x="2614" y="223"/>
                </a:lnTo>
                <a:lnTo>
                  <a:pt x="2685" y="175"/>
                </a:lnTo>
                <a:lnTo>
                  <a:pt x="2755" y="128"/>
                </a:lnTo>
                <a:lnTo>
                  <a:pt x="2825" y="83"/>
                </a:lnTo>
                <a:lnTo>
                  <a:pt x="2893" y="40"/>
                </a:lnTo>
                <a:lnTo>
                  <a:pt x="2963" y="0"/>
                </a:lnTo>
                <a:lnTo>
                  <a:pt x="2963"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72" name="TextBox 71">
            <a:extLst>
              <a:ext uri="{FF2B5EF4-FFF2-40B4-BE49-F238E27FC236}">
                <a16:creationId xmlns:a16="http://schemas.microsoft.com/office/drawing/2014/main" id="{81DE15AF-A009-40DB-B3DE-B481BAAC0834}"/>
              </a:ext>
            </a:extLst>
          </p:cNvPr>
          <p:cNvSpPr txBox="1"/>
          <p:nvPr/>
        </p:nvSpPr>
        <p:spPr>
          <a:xfrm>
            <a:off x="3233539" y="5432131"/>
            <a:ext cx="3090459" cy="400110"/>
          </a:xfrm>
          <a:prstGeom prst="rect">
            <a:avLst/>
          </a:prstGeom>
          <a:noFill/>
        </p:spPr>
        <p:txBody>
          <a:bodyPr wrap="square" lIns="0" tIns="0" rIns="0" bIns="0" rtlCol="0">
            <a:spAutoFit/>
          </a:bodyPr>
          <a:lstStyle/>
          <a:p>
            <a:r>
              <a:rPr lang="en-AU" sz="1300" b="1" kern="1200">
                <a:solidFill>
                  <a:schemeClr val="tx1"/>
                </a:solidFill>
                <a:latin typeface="Arial" panose="020B0604020202020204" pitchFamily="34" charset="0"/>
                <a:ea typeface="+mn-ea"/>
                <a:cs typeface="Arial" panose="020B0604020202020204" pitchFamily="34" charset="0"/>
              </a:rPr>
              <a:t>NOTE</a:t>
            </a:r>
            <a:r>
              <a:rPr lang="en-AU" sz="1300" b="0" kern="1200">
                <a:solidFill>
                  <a:schemeClr val="tx1"/>
                </a:solidFill>
                <a:latin typeface="Arial" panose="020B0604020202020204" pitchFamily="34" charset="0"/>
                <a:ea typeface="+mn-ea"/>
                <a:cs typeface="Arial" panose="020B0604020202020204" pitchFamily="34" charset="0"/>
              </a:rPr>
              <a:t>: Clarity template should </a:t>
            </a:r>
            <a:r>
              <a:rPr lang="en-AU" sz="1300" b="1">
                <a:latin typeface="Arial" panose="020B0604020202020204" pitchFamily="34" charset="0"/>
                <a:cs typeface="Arial" panose="020B0604020202020204" pitchFamily="34" charset="0"/>
              </a:rPr>
              <a:t>always be used w</a:t>
            </a:r>
            <a:r>
              <a:rPr lang="en-AU" sz="1300" b="1" kern="1200">
                <a:solidFill>
                  <a:schemeClr val="tx1"/>
                </a:solidFill>
                <a:latin typeface="Arial" panose="020B0604020202020204" pitchFamily="34" charset="0"/>
                <a:ea typeface="+mn-ea"/>
                <a:cs typeface="Arial" panose="020B0604020202020204" pitchFamily="34" charset="0"/>
              </a:rPr>
              <a:t>hen presenting to a group</a:t>
            </a:r>
            <a:endParaRPr lang="en-AU" sz="1300" b="0" kern="1200">
              <a:solidFill>
                <a:schemeClr val="tx1"/>
              </a:solidFill>
              <a:latin typeface="Arial" panose="020B0604020202020204" pitchFamily="34" charset="0"/>
              <a:ea typeface="+mn-ea"/>
              <a:cs typeface="Arial" panose="020B0604020202020204" pitchFamily="34" charset="0"/>
            </a:endParaRPr>
          </a:p>
        </p:txBody>
      </p:sp>
      <p:sp>
        <p:nvSpPr>
          <p:cNvPr id="73" name="Freeform 184">
            <a:extLst>
              <a:ext uri="{FF2B5EF4-FFF2-40B4-BE49-F238E27FC236}">
                <a16:creationId xmlns:a16="http://schemas.microsoft.com/office/drawing/2014/main" id="{7708855F-6CB3-4B85-8D09-C97EF8C24EA4}"/>
              </a:ext>
            </a:extLst>
          </p:cNvPr>
          <p:cNvSpPr>
            <a:spLocks/>
          </p:cNvSpPr>
          <p:nvPr/>
        </p:nvSpPr>
        <p:spPr bwMode="auto">
          <a:xfrm>
            <a:off x="6721786" y="3087215"/>
            <a:ext cx="320370" cy="314085"/>
          </a:xfrm>
          <a:custGeom>
            <a:avLst/>
            <a:gdLst/>
            <a:ahLst/>
            <a:cxnLst/>
            <a:rect l="l" t="t" r="r" b="b"/>
            <a:pathLst>
              <a:path w="501650" h="477838">
                <a:moveTo>
                  <a:pt x="181499" y="293675"/>
                </a:moveTo>
                <a:cubicBezTo>
                  <a:pt x="181564" y="293705"/>
                  <a:pt x="224625" y="313375"/>
                  <a:pt x="242176" y="321885"/>
                </a:cubicBezTo>
                <a:cubicBezTo>
                  <a:pt x="208777" y="373648"/>
                  <a:pt x="184693" y="425144"/>
                  <a:pt x="184693" y="425144"/>
                </a:cubicBezTo>
                <a:cubicBezTo>
                  <a:pt x="164733" y="437652"/>
                  <a:pt x="123616" y="465862"/>
                  <a:pt x="112971" y="477838"/>
                </a:cubicBezTo>
                <a:cubicBezTo>
                  <a:pt x="108447" y="458677"/>
                  <a:pt x="92346" y="419555"/>
                  <a:pt x="66798" y="364466"/>
                </a:cubicBezTo>
                <a:cubicBezTo>
                  <a:pt x="98600" y="341446"/>
                  <a:pt x="130403" y="318425"/>
                  <a:pt x="130403" y="318425"/>
                </a:cubicBezTo>
                <a:cubicBezTo>
                  <a:pt x="130423" y="318471"/>
                  <a:pt x="137731" y="334682"/>
                  <a:pt x="145040" y="350894"/>
                </a:cubicBezTo>
                <a:cubicBezTo>
                  <a:pt x="162338" y="320821"/>
                  <a:pt x="181499" y="293675"/>
                  <a:pt x="181499" y="293675"/>
                </a:cubicBezTo>
                <a:close/>
                <a:moveTo>
                  <a:pt x="73451" y="249498"/>
                </a:moveTo>
                <a:cubicBezTo>
                  <a:pt x="87289" y="250297"/>
                  <a:pt x="100197" y="265865"/>
                  <a:pt x="109644" y="279837"/>
                </a:cubicBezTo>
                <a:cubicBezTo>
                  <a:pt x="77310" y="303257"/>
                  <a:pt x="44709" y="326809"/>
                  <a:pt x="44709" y="326809"/>
                </a:cubicBezTo>
                <a:cubicBezTo>
                  <a:pt x="44685" y="326770"/>
                  <a:pt x="28587" y="300853"/>
                  <a:pt x="0" y="290615"/>
                </a:cubicBezTo>
                <a:cubicBezTo>
                  <a:pt x="21024" y="269724"/>
                  <a:pt x="47104" y="247502"/>
                  <a:pt x="73451" y="249498"/>
                </a:cubicBezTo>
                <a:close/>
                <a:moveTo>
                  <a:pt x="267724" y="185493"/>
                </a:moveTo>
                <a:cubicBezTo>
                  <a:pt x="294070" y="197469"/>
                  <a:pt x="320417" y="209977"/>
                  <a:pt x="320417" y="209977"/>
                </a:cubicBezTo>
                <a:cubicBezTo>
                  <a:pt x="292873" y="245771"/>
                  <a:pt x="265861" y="285026"/>
                  <a:pt x="265861" y="285026"/>
                </a:cubicBezTo>
                <a:cubicBezTo>
                  <a:pt x="265818" y="285007"/>
                  <a:pt x="236699" y="271444"/>
                  <a:pt x="207579" y="257881"/>
                </a:cubicBezTo>
                <a:cubicBezTo>
                  <a:pt x="223946" y="234328"/>
                  <a:pt x="263067" y="190682"/>
                  <a:pt x="267724" y="185493"/>
                </a:cubicBezTo>
                <a:close/>
                <a:moveTo>
                  <a:pt x="358873" y="95408"/>
                </a:moveTo>
                <a:cubicBezTo>
                  <a:pt x="379098" y="104722"/>
                  <a:pt x="399457" y="114170"/>
                  <a:pt x="399457" y="114170"/>
                </a:cubicBezTo>
                <a:cubicBezTo>
                  <a:pt x="373510" y="143311"/>
                  <a:pt x="347961" y="174715"/>
                  <a:pt x="347961" y="174715"/>
                </a:cubicBezTo>
                <a:cubicBezTo>
                  <a:pt x="323611" y="163537"/>
                  <a:pt x="299393" y="152360"/>
                  <a:pt x="299393" y="152360"/>
                </a:cubicBezTo>
                <a:cubicBezTo>
                  <a:pt x="299430" y="152321"/>
                  <a:pt x="328155" y="122536"/>
                  <a:pt x="358873" y="95408"/>
                </a:cubicBezTo>
                <a:close/>
                <a:moveTo>
                  <a:pt x="489275" y="0"/>
                </a:moveTo>
                <a:cubicBezTo>
                  <a:pt x="495396" y="8915"/>
                  <a:pt x="501650" y="17964"/>
                  <a:pt x="501650" y="17964"/>
                </a:cubicBezTo>
                <a:cubicBezTo>
                  <a:pt x="468916" y="42182"/>
                  <a:pt x="430993" y="81037"/>
                  <a:pt x="430993" y="81037"/>
                </a:cubicBezTo>
                <a:lnTo>
                  <a:pt x="395066" y="64537"/>
                </a:lnTo>
                <a:cubicBezTo>
                  <a:pt x="395092" y="64516"/>
                  <a:pt x="440587" y="27005"/>
                  <a:pt x="489275" y="0"/>
                </a:cubicBezTo>
                <a:close/>
              </a:path>
            </a:pathLst>
          </a:custGeom>
          <a:solidFill>
            <a:schemeClr val="tx2"/>
          </a:solidFill>
          <a:ln w="3175">
            <a:noFill/>
            <a:round/>
            <a:headEnd/>
            <a:tailEnd/>
          </a:ln>
        </p:spPr>
        <p:txBody>
          <a:bodyPr>
            <a:noAutofit/>
          </a:bodyPr>
          <a:lstStyle/>
          <a:p>
            <a:endParaRPr lang="en-US" sz="1300" b="1"/>
          </a:p>
        </p:txBody>
      </p:sp>
      <p:sp>
        <p:nvSpPr>
          <p:cNvPr id="74" name="Freeform 184">
            <a:extLst>
              <a:ext uri="{FF2B5EF4-FFF2-40B4-BE49-F238E27FC236}">
                <a16:creationId xmlns:a16="http://schemas.microsoft.com/office/drawing/2014/main" id="{1038B88D-AD91-4C7F-A6BA-97371FCB24D1}"/>
              </a:ext>
            </a:extLst>
          </p:cNvPr>
          <p:cNvSpPr>
            <a:spLocks/>
          </p:cNvSpPr>
          <p:nvPr/>
        </p:nvSpPr>
        <p:spPr bwMode="auto">
          <a:xfrm>
            <a:off x="6721786" y="2403995"/>
            <a:ext cx="320370" cy="314085"/>
          </a:xfrm>
          <a:custGeom>
            <a:avLst/>
            <a:gdLst/>
            <a:ahLst/>
            <a:cxnLst/>
            <a:rect l="l" t="t" r="r" b="b"/>
            <a:pathLst>
              <a:path w="501650" h="477838">
                <a:moveTo>
                  <a:pt x="181499" y="293675"/>
                </a:moveTo>
                <a:cubicBezTo>
                  <a:pt x="181564" y="293705"/>
                  <a:pt x="224625" y="313375"/>
                  <a:pt x="242176" y="321885"/>
                </a:cubicBezTo>
                <a:cubicBezTo>
                  <a:pt x="208777" y="373648"/>
                  <a:pt x="184693" y="425144"/>
                  <a:pt x="184693" y="425144"/>
                </a:cubicBezTo>
                <a:cubicBezTo>
                  <a:pt x="164733" y="437652"/>
                  <a:pt x="123616" y="465862"/>
                  <a:pt x="112971" y="477838"/>
                </a:cubicBezTo>
                <a:cubicBezTo>
                  <a:pt x="108447" y="458677"/>
                  <a:pt x="92346" y="419555"/>
                  <a:pt x="66798" y="364466"/>
                </a:cubicBezTo>
                <a:cubicBezTo>
                  <a:pt x="98600" y="341446"/>
                  <a:pt x="130403" y="318425"/>
                  <a:pt x="130403" y="318425"/>
                </a:cubicBezTo>
                <a:cubicBezTo>
                  <a:pt x="130423" y="318471"/>
                  <a:pt x="137731" y="334682"/>
                  <a:pt x="145040" y="350894"/>
                </a:cubicBezTo>
                <a:cubicBezTo>
                  <a:pt x="162338" y="320821"/>
                  <a:pt x="181499" y="293675"/>
                  <a:pt x="181499" y="293675"/>
                </a:cubicBezTo>
                <a:close/>
                <a:moveTo>
                  <a:pt x="73451" y="249498"/>
                </a:moveTo>
                <a:cubicBezTo>
                  <a:pt x="87289" y="250297"/>
                  <a:pt x="100197" y="265865"/>
                  <a:pt x="109644" y="279837"/>
                </a:cubicBezTo>
                <a:cubicBezTo>
                  <a:pt x="77310" y="303257"/>
                  <a:pt x="44709" y="326809"/>
                  <a:pt x="44709" y="326809"/>
                </a:cubicBezTo>
                <a:cubicBezTo>
                  <a:pt x="44685" y="326770"/>
                  <a:pt x="28587" y="300853"/>
                  <a:pt x="0" y="290615"/>
                </a:cubicBezTo>
                <a:cubicBezTo>
                  <a:pt x="21024" y="269724"/>
                  <a:pt x="47104" y="247502"/>
                  <a:pt x="73451" y="249498"/>
                </a:cubicBezTo>
                <a:close/>
                <a:moveTo>
                  <a:pt x="267724" y="185493"/>
                </a:moveTo>
                <a:cubicBezTo>
                  <a:pt x="294070" y="197469"/>
                  <a:pt x="320417" y="209977"/>
                  <a:pt x="320417" y="209977"/>
                </a:cubicBezTo>
                <a:cubicBezTo>
                  <a:pt x="292873" y="245771"/>
                  <a:pt x="265861" y="285026"/>
                  <a:pt x="265861" y="285026"/>
                </a:cubicBezTo>
                <a:cubicBezTo>
                  <a:pt x="265818" y="285007"/>
                  <a:pt x="236699" y="271444"/>
                  <a:pt x="207579" y="257881"/>
                </a:cubicBezTo>
                <a:cubicBezTo>
                  <a:pt x="223946" y="234328"/>
                  <a:pt x="263067" y="190682"/>
                  <a:pt x="267724" y="185493"/>
                </a:cubicBezTo>
                <a:close/>
                <a:moveTo>
                  <a:pt x="358873" y="95408"/>
                </a:moveTo>
                <a:cubicBezTo>
                  <a:pt x="379098" y="104722"/>
                  <a:pt x="399457" y="114170"/>
                  <a:pt x="399457" y="114170"/>
                </a:cubicBezTo>
                <a:cubicBezTo>
                  <a:pt x="373510" y="143311"/>
                  <a:pt x="347961" y="174715"/>
                  <a:pt x="347961" y="174715"/>
                </a:cubicBezTo>
                <a:cubicBezTo>
                  <a:pt x="323611" y="163537"/>
                  <a:pt x="299393" y="152360"/>
                  <a:pt x="299393" y="152360"/>
                </a:cubicBezTo>
                <a:cubicBezTo>
                  <a:pt x="299430" y="152321"/>
                  <a:pt x="328155" y="122536"/>
                  <a:pt x="358873" y="95408"/>
                </a:cubicBezTo>
                <a:close/>
                <a:moveTo>
                  <a:pt x="489275" y="0"/>
                </a:moveTo>
                <a:cubicBezTo>
                  <a:pt x="495396" y="8915"/>
                  <a:pt x="501650" y="17964"/>
                  <a:pt x="501650" y="17964"/>
                </a:cubicBezTo>
                <a:cubicBezTo>
                  <a:pt x="468916" y="42182"/>
                  <a:pt x="430993" y="81037"/>
                  <a:pt x="430993" y="81037"/>
                </a:cubicBezTo>
                <a:lnTo>
                  <a:pt x="395066" y="64537"/>
                </a:lnTo>
                <a:cubicBezTo>
                  <a:pt x="395092" y="64516"/>
                  <a:pt x="440587" y="27005"/>
                  <a:pt x="489275" y="0"/>
                </a:cubicBezTo>
                <a:close/>
              </a:path>
            </a:pathLst>
          </a:custGeom>
          <a:solidFill>
            <a:schemeClr val="tx2"/>
          </a:solidFill>
          <a:ln w="3175">
            <a:noFill/>
            <a:round/>
            <a:headEnd/>
            <a:tailEnd/>
          </a:ln>
        </p:spPr>
        <p:txBody>
          <a:bodyPr>
            <a:noAutofit/>
          </a:bodyPr>
          <a:lstStyle/>
          <a:p>
            <a:endParaRPr lang="en-US" sz="1300" b="1"/>
          </a:p>
        </p:txBody>
      </p:sp>
      <p:sp>
        <p:nvSpPr>
          <p:cNvPr id="76" name="Freeform 103">
            <a:extLst>
              <a:ext uri="{FF2B5EF4-FFF2-40B4-BE49-F238E27FC236}">
                <a16:creationId xmlns:a16="http://schemas.microsoft.com/office/drawing/2014/main" id="{732EEE52-7085-47A6-9FA9-24D1F22AD6FE}"/>
              </a:ext>
            </a:extLst>
          </p:cNvPr>
          <p:cNvSpPr>
            <a:spLocks/>
          </p:cNvSpPr>
          <p:nvPr userDrawn="1">
            <p:custDataLst>
              <p:tags r:id="rId11"/>
            </p:custDataLst>
          </p:nvPr>
        </p:nvSpPr>
        <p:spPr bwMode="auto">
          <a:xfrm>
            <a:off x="8025133" y="3169092"/>
            <a:ext cx="281925" cy="251935"/>
          </a:xfrm>
          <a:custGeom>
            <a:avLst/>
            <a:gdLst>
              <a:gd name="T0" fmla="*/ 1326 w 2880"/>
              <a:gd name="T1" fmla="*/ 2079 h 2674"/>
              <a:gd name="T2" fmla="*/ 1118 w 2880"/>
              <a:gd name="T3" fmla="*/ 2354 h 2674"/>
              <a:gd name="T4" fmla="*/ 929 w 2880"/>
              <a:gd name="T5" fmla="*/ 2544 h 2674"/>
              <a:gd name="T6" fmla="*/ 780 w 2880"/>
              <a:gd name="T7" fmla="*/ 2642 h 2674"/>
              <a:gd name="T8" fmla="*/ 702 w 2880"/>
              <a:gd name="T9" fmla="*/ 2669 h 2674"/>
              <a:gd name="T10" fmla="*/ 648 w 2880"/>
              <a:gd name="T11" fmla="*/ 2674 h 2674"/>
              <a:gd name="T12" fmla="*/ 484 w 2880"/>
              <a:gd name="T13" fmla="*/ 2641 h 2674"/>
              <a:gd name="T14" fmla="*/ 320 w 2880"/>
              <a:gd name="T15" fmla="*/ 2540 h 2674"/>
              <a:gd name="T16" fmla="*/ 160 w 2880"/>
              <a:gd name="T17" fmla="*/ 2371 h 2674"/>
              <a:gd name="T18" fmla="*/ 0 w 2880"/>
              <a:gd name="T19" fmla="*/ 2136 h 2674"/>
              <a:gd name="T20" fmla="*/ 86 w 2880"/>
              <a:gd name="T21" fmla="*/ 2139 h 2674"/>
              <a:gd name="T22" fmla="*/ 206 w 2880"/>
              <a:gd name="T23" fmla="*/ 2120 h 2674"/>
              <a:gd name="T24" fmla="*/ 408 w 2880"/>
              <a:gd name="T25" fmla="*/ 2030 h 2674"/>
              <a:gd name="T26" fmla="*/ 620 w 2880"/>
              <a:gd name="T27" fmla="*/ 1868 h 2674"/>
              <a:gd name="T28" fmla="*/ 843 w 2880"/>
              <a:gd name="T29" fmla="*/ 1638 h 2674"/>
              <a:gd name="T30" fmla="*/ 877 w 2880"/>
              <a:gd name="T31" fmla="*/ 1362 h 2674"/>
              <a:gd name="T32" fmla="*/ 694 w 2880"/>
              <a:gd name="T33" fmla="*/ 1147 h 2674"/>
              <a:gd name="T34" fmla="*/ 563 w 2880"/>
              <a:gd name="T35" fmla="*/ 948 h 2674"/>
              <a:gd name="T36" fmla="*/ 484 w 2880"/>
              <a:gd name="T37" fmla="*/ 767 h 2674"/>
              <a:gd name="T38" fmla="*/ 458 w 2880"/>
              <a:gd name="T39" fmla="*/ 602 h 2674"/>
              <a:gd name="T40" fmla="*/ 474 w 2880"/>
              <a:gd name="T41" fmla="*/ 503 h 2674"/>
              <a:gd name="T42" fmla="*/ 546 w 2880"/>
              <a:gd name="T43" fmla="*/ 361 h 2674"/>
              <a:gd name="T44" fmla="*/ 674 w 2880"/>
              <a:gd name="T45" fmla="*/ 208 h 2674"/>
              <a:gd name="T46" fmla="*/ 861 w 2880"/>
              <a:gd name="T47" fmla="*/ 42 h 2674"/>
              <a:gd name="T48" fmla="*/ 938 w 2880"/>
              <a:gd name="T49" fmla="*/ 111 h 2674"/>
              <a:gd name="T50" fmla="*/ 1003 w 2880"/>
              <a:gd name="T51" fmla="*/ 331 h 2674"/>
              <a:gd name="T52" fmla="*/ 1102 w 2880"/>
              <a:gd name="T53" fmla="*/ 547 h 2674"/>
              <a:gd name="T54" fmla="*/ 1232 w 2880"/>
              <a:gd name="T55" fmla="*/ 760 h 2674"/>
              <a:gd name="T56" fmla="*/ 1465 w 2880"/>
              <a:gd name="T57" fmla="*/ 887 h 2674"/>
              <a:gd name="T58" fmla="*/ 1641 w 2880"/>
              <a:gd name="T59" fmla="*/ 679 h 2674"/>
              <a:gd name="T60" fmla="*/ 1866 w 2880"/>
              <a:gd name="T61" fmla="*/ 468 h 2674"/>
              <a:gd name="T62" fmla="*/ 2081 w 2880"/>
              <a:gd name="T63" fmla="*/ 334 h 2674"/>
              <a:gd name="T64" fmla="*/ 2209 w 2880"/>
              <a:gd name="T65" fmla="*/ 289 h 2674"/>
              <a:gd name="T66" fmla="*/ 2308 w 2880"/>
              <a:gd name="T67" fmla="*/ 274 h 2674"/>
              <a:gd name="T68" fmla="*/ 2406 w 2880"/>
              <a:gd name="T69" fmla="*/ 281 h 2674"/>
              <a:gd name="T70" fmla="*/ 2540 w 2880"/>
              <a:gd name="T71" fmla="*/ 340 h 2674"/>
              <a:gd name="T72" fmla="*/ 2655 w 2880"/>
              <a:gd name="T73" fmla="*/ 456 h 2674"/>
              <a:gd name="T74" fmla="*/ 2751 w 2880"/>
              <a:gd name="T75" fmla="*/ 630 h 2674"/>
              <a:gd name="T76" fmla="*/ 2755 w 2880"/>
              <a:gd name="T77" fmla="*/ 734 h 2674"/>
              <a:gd name="T78" fmla="*/ 2692 w 2880"/>
              <a:gd name="T79" fmla="*/ 735 h 2674"/>
              <a:gd name="T80" fmla="*/ 2609 w 2880"/>
              <a:gd name="T81" fmla="*/ 758 h 2674"/>
              <a:gd name="T82" fmla="*/ 2401 w 2880"/>
              <a:gd name="T83" fmla="*/ 873 h 2674"/>
              <a:gd name="T84" fmla="*/ 2222 w 2880"/>
              <a:gd name="T85" fmla="*/ 1012 h 2674"/>
              <a:gd name="T86" fmla="*/ 2010 w 2880"/>
              <a:gd name="T87" fmla="*/ 1221 h 2674"/>
              <a:gd name="T88" fmla="*/ 1917 w 2880"/>
              <a:gd name="T89" fmla="*/ 1531 h 2674"/>
              <a:gd name="T90" fmla="*/ 2091 w 2880"/>
              <a:gd name="T91" fmla="*/ 1682 h 2674"/>
              <a:gd name="T92" fmla="*/ 2329 w 2880"/>
              <a:gd name="T93" fmla="*/ 1837 h 2674"/>
              <a:gd name="T94" fmla="*/ 2570 w 2880"/>
              <a:gd name="T95" fmla="*/ 1933 h 2674"/>
              <a:gd name="T96" fmla="*/ 2817 w 2880"/>
              <a:gd name="T97" fmla="*/ 1976 h 2674"/>
              <a:gd name="T98" fmla="*/ 2813 w 2880"/>
              <a:gd name="T99" fmla="*/ 2104 h 2674"/>
              <a:gd name="T100" fmla="*/ 2674 w 2880"/>
              <a:gd name="T101" fmla="*/ 2308 h 2674"/>
              <a:gd name="T102" fmla="*/ 2535 w 2880"/>
              <a:gd name="T103" fmla="*/ 2444 h 2674"/>
              <a:gd name="T104" fmla="*/ 2391 w 2880"/>
              <a:gd name="T105" fmla="*/ 2510 h 2674"/>
              <a:gd name="T106" fmla="*/ 2318 w 2880"/>
              <a:gd name="T107" fmla="*/ 2519 h 2674"/>
              <a:gd name="T108" fmla="*/ 2172 w 2880"/>
              <a:gd name="T109" fmla="*/ 2491 h 2674"/>
              <a:gd name="T110" fmla="*/ 1996 w 2880"/>
              <a:gd name="T111" fmla="*/ 2403 h 2674"/>
              <a:gd name="T112" fmla="*/ 1790 w 2880"/>
              <a:gd name="T113" fmla="*/ 2259 h 2674"/>
              <a:gd name="T114" fmla="*/ 1556 w 2880"/>
              <a:gd name="T115" fmla="*/ 2057 h 2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0" h="2674">
                <a:moveTo>
                  <a:pt x="1424" y="1937"/>
                </a:moveTo>
                <a:lnTo>
                  <a:pt x="1382" y="1997"/>
                </a:lnTo>
                <a:lnTo>
                  <a:pt x="1382" y="1997"/>
                </a:lnTo>
                <a:lnTo>
                  <a:pt x="1326" y="2079"/>
                </a:lnTo>
                <a:lnTo>
                  <a:pt x="1273" y="2157"/>
                </a:lnTo>
                <a:lnTo>
                  <a:pt x="1220" y="2227"/>
                </a:lnTo>
                <a:lnTo>
                  <a:pt x="1167" y="2294"/>
                </a:lnTo>
                <a:lnTo>
                  <a:pt x="1118" y="2354"/>
                </a:lnTo>
                <a:lnTo>
                  <a:pt x="1069" y="2410"/>
                </a:lnTo>
                <a:lnTo>
                  <a:pt x="1021" y="2459"/>
                </a:lnTo>
                <a:lnTo>
                  <a:pt x="973" y="2505"/>
                </a:lnTo>
                <a:lnTo>
                  <a:pt x="929" y="2544"/>
                </a:lnTo>
                <a:lnTo>
                  <a:pt x="885" y="2579"/>
                </a:lnTo>
                <a:lnTo>
                  <a:pt x="843" y="2607"/>
                </a:lnTo>
                <a:lnTo>
                  <a:pt x="801" y="2632"/>
                </a:lnTo>
                <a:lnTo>
                  <a:pt x="780" y="2642"/>
                </a:lnTo>
                <a:lnTo>
                  <a:pt x="760" y="2649"/>
                </a:lnTo>
                <a:lnTo>
                  <a:pt x="741" y="2658"/>
                </a:lnTo>
                <a:lnTo>
                  <a:pt x="722" y="2663"/>
                </a:lnTo>
                <a:lnTo>
                  <a:pt x="702" y="2669"/>
                </a:lnTo>
                <a:lnTo>
                  <a:pt x="685" y="2670"/>
                </a:lnTo>
                <a:lnTo>
                  <a:pt x="665" y="2674"/>
                </a:lnTo>
                <a:lnTo>
                  <a:pt x="648" y="2674"/>
                </a:lnTo>
                <a:lnTo>
                  <a:pt x="648" y="2674"/>
                </a:lnTo>
                <a:lnTo>
                  <a:pt x="606" y="2672"/>
                </a:lnTo>
                <a:lnTo>
                  <a:pt x="565" y="2665"/>
                </a:lnTo>
                <a:lnTo>
                  <a:pt x="525" y="2655"/>
                </a:lnTo>
                <a:lnTo>
                  <a:pt x="484" y="2641"/>
                </a:lnTo>
                <a:lnTo>
                  <a:pt x="444" y="2621"/>
                </a:lnTo>
                <a:lnTo>
                  <a:pt x="401" y="2598"/>
                </a:lnTo>
                <a:lnTo>
                  <a:pt x="361" y="2572"/>
                </a:lnTo>
                <a:lnTo>
                  <a:pt x="320" y="2540"/>
                </a:lnTo>
                <a:lnTo>
                  <a:pt x="280" y="2503"/>
                </a:lnTo>
                <a:lnTo>
                  <a:pt x="239" y="2465"/>
                </a:lnTo>
                <a:lnTo>
                  <a:pt x="201" y="2421"/>
                </a:lnTo>
                <a:lnTo>
                  <a:pt x="160" y="2371"/>
                </a:lnTo>
                <a:lnTo>
                  <a:pt x="120" y="2319"/>
                </a:lnTo>
                <a:lnTo>
                  <a:pt x="79" y="2262"/>
                </a:lnTo>
                <a:lnTo>
                  <a:pt x="40" y="2201"/>
                </a:lnTo>
                <a:lnTo>
                  <a:pt x="0" y="2136"/>
                </a:lnTo>
                <a:lnTo>
                  <a:pt x="0" y="2136"/>
                </a:lnTo>
                <a:lnTo>
                  <a:pt x="63" y="2139"/>
                </a:lnTo>
                <a:lnTo>
                  <a:pt x="63" y="2139"/>
                </a:lnTo>
                <a:lnTo>
                  <a:pt x="86" y="2139"/>
                </a:lnTo>
                <a:lnTo>
                  <a:pt x="111" y="2137"/>
                </a:lnTo>
                <a:lnTo>
                  <a:pt x="134" y="2134"/>
                </a:lnTo>
                <a:lnTo>
                  <a:pt x="158" y="2130"/>
                </a:lnTo>
                <a:lnTo>
                  <a:pt x="206" y="2120"/>
                </a:lnTo>
                <a:lnTo>
                  <a:pt x="255" y="2104"/>
                </a:lnTo>
                <a:lnTo>
                  <a:pt x="306" y="2083"/>
                </a:lnTo>
                <a:lnTo>
                  <a:pt x="357" y="2058"/>
                </a:lnTo>
                <a:lnTo>
                  <a:pt x="408" y="2030"/>
                </a:lnTo>
                <a:lnTo>
                  <a:pt x="459" y="1997"/>
                </a:lnTo>
                <a:lnTo>
                  <a:pt x="512" y="1958"/>
                </a:lnTo>
                <a:lnTo>
                  <a:pt x="565" y="1916"/>
                </a:lnTo>
                <a:lnTo>
                  <a:pt x="620" y="1868"/>
                </a:lnTo>
                <a:lnTo>
                  <a:pt x="674" y="1817"/>
                </a:lnTo>
                <a:lnTo>
                  <a:pt x="731" y="1763"/>
                </a:lnTo>
                <a:lnTo>
                  <a:pt x="785" y="1701"/>
                </a:lnTo>
                <a:lnTo>
                  <a:pt x="843" y="1638"/>
                </a:lnTo>
                <a:lnTo>
                  <a:pt x="900" y="1567"/>
                </a:lnTo>
                <a:lnTo>
                  <a:pt x="977" y="1471"/>
                </a:lnTo>
                <a:lnTo>
                  <a:pt x="877" y="1362"/>
                </a:lnTo>
                <a:lnTo>
                  <a:pt x="877" y="1362"/>
                </a:lnTo>
                <a:lnTo>
                  <a:pt x="827" y="1307"/>
                </a:lnTo>
                <a:lnTo>
                  <a:pt x="778" y="1253"/>
                </a:lnTo>
                <a:lnTo>
                  <a:pt x="734" y="1198"/>
                </a:lnTo>
                <a:lnTo>
                  <a:pt x="694" y="1147"/>
                </a:lnTo>
                <a:lnTo>
                  <a:pt x="657" y="1096"/>
                </a:lnTo>
                <a:lnTo>
                  <a:pt x="621" y="1045"/>
                </a:lnTo>
                <a:lnTo>
                  <a:pt x="590" y="996"/>
                </a:lnTo>
                <a:lnTo>
                  <a:pt x="563" y="948"/>
                </a:lnTo>
                <a:lnTo>
                  <a:pt x="539" y="901"/>
                </a:lnTo>
                <a:lnTo>
                  <a:pt x="518" y="855"/>
                </a:lnTo>
                <a:lnTo>
                  <a:pt x="498" y="811"/>
                </a:lnTo>
                <a:lnTo>
                  <a:pt x="484" y="767"/>
                </a:lnTo>
                <a:lnTo>
                  <a:pt x="472" y="723"/>
                </a:lnTo>
                <a:lnTo>
                  <a:pt x="465" y="683"/>
                </a:lnTo>
                <a:lnTo>
                  <a:pt x="459" y="642"/>
                </a:lnTo>
                <a:lnTo>
                  <a:pt x="458" y="602"/>
                </a:lnTo>
                <a:lnTo>
                  <a:pt x="458" y="602"/>
                </a:lnTo>
                <a:lnTo>
                  <a:pt x="459" y="570"/>
                </a:lnTo>
                <a:lnTo>
                  <a:pt x="465" y="537"/>
                </a:lnTo>
                <a:lnTo>
                  <a:pt x="474" y="503"/>
                </a:lnTo>
                <a:lnTo>
                  <a:pt x="486" y="468"/>
                </a:lnTo>
                <a:lnTo>
                  <a:pt x="502" y="433"/>
                </a:lnTo>
                <a:lnTo>
                  <a:pt x="523" y="398"/>
                </a:lnTo>
                <a:lnTo>
                  <a:pt x="546" y="361"/>
                </a:lnTo>
                <a:lnTo>
                  <a:pt x="572" y="324"/>
                </a:lnTo>
                <a:lnTo>
                  <a:pt x="604" y="287"/>
                </a:lnTo>
                <a:lnTo>
                  <a:pt x="637" y="248"/>
                </a:lnTo>
                <a:lnTo>
                  <a:pt x="674" y="208"/>
                </a:lnTo>
                <a:lnTo>
                  <a:pt x="716" y="167"/>
                </a:lnTo>
                <a:lnTo>
                  <a:pt x="760" y="127"/>
                </a:lnTo>
                <a:lnTo>
                  <a:pt x="810" y="84"/>
                </a:lnTo>
                <a:lnTo>
                  <a:pt x="861" y="42"/>
                </a:lnTo>
                <a:lnTo>
                  <a:pt x="917" y="0"/>
                </a:lnTo>
                <a:lnTo>
                  <a:pt x="917" y="0"/>
                </a:lnTo>
                <a:lnTo>
                  <a:pt x="926" y="56"/>
                </a:lnTo>
                <a:lnTo>
                  <a:pt x="938" y="111"/>
                </a:lnTo>
                <a:lnTo>
                  <a:pt x="951" y="165"/>
                </a:lnTo>
                <a:lnTo>
                  <a:pt x="966" y="222"/>
                </a:lnTo>
                <a:lnTo>
                  <a:pt x="984" y="276"/>
                </a:lnTo>
                <a:lnTo>
                  <a:pt x="1003" y="331"/>
                </a:lnTo>
                <a:lnTo>
                  <a:pt x="1025" y="385"/>
                </a:lnTo>
                <a:lnTo>
                  <a:pt x="1047" y="438"/>
                </a:lnTo>
                <a:lnTo>
                  <a:pt x="1074" y="493"/>
                </a:lnTo>
                <a:lnTo>
                  <a:pt x="1102" y="547"/>
                </a:lnTo>
                <a:lnTo>
                  <a:pt x="1130" y="600"/>
                </a:lnTo>
                <a:lnTo>
                  <a:pt x="1162" y="654"/>
                </a:lnTo>
                <a:lnTo>
                  <a:pt x="1197" y="707"/>
                </a:lnTo>
                <a:lnTo>
                  <a:pt x="1232" y="760"/>
                </a:lnTo>
                <a:lnTo>
                  <a:pt x="1269" y="813"/>
                </a:lnTo>
                <a:lnTo>
                  <a:pt x="1310" y="866"/>
                </a:lnTo>
                <a:lnTo>
                  <a:pt x="1396" y="975"/>
                </a:lnTo>
                <a:lnTo>
                  <a:pt x="1465" y="887"/>
                </a:lnTo>
                <a:lnTo>
                  <a:pt x="1465" y="887"/>
                </a:lnTo>
                <a:lnTo>
                  <a:pt x="1524" y="813"/>
                </a:lnTo>
                <a:lnTo>
                  <a:pt x="1583" y="742"/>
                </a:lnTo>
                <a:lnTo>
                  <a:pt x="1641" y="679"/>
                </a:lnTo>
                <a:lnTo>
                  <a:pt x="1699" y="619"/>
                </a:lnTo>
                <a:lnTo>
                  <a:pt x="1755" y="563"/>
                </a:lnTo>
                <a:lnTo>
                  <a:pt x="1811" y="514"/>
                </a:lnTo>
                <a:lnTo>
                  <a:pt x="1866" y="468"/>
                </a:lnTo>
                <a:lnTo>
                  <a:pt x="1921" y="427"/>
                </a:lnTo>
                <a:lnTo>
                  <a:pt x="1975" y="392"/>
                </a:lnTo>
                <a:lnTo>
                  <a:pt x="2028" y="361"/>
                </a:lnTo>
                <a:lnTo>
                  <a:pt x="2081" y="334"/>
                </a:lnTo>
                <a:lnTo>
                  <a:pt x="2132" y="313"/>
                </a:lnTo>
                <a:lnTo>
                  <a:pt x="2158" y="304"/>
                </a:lnTo>
                <a:lnTo>
                  <a:pt x="2183" y="296"/>
                </a:lnTo>
                <a:lnTo>
                  <a:pt x="2209" y="289"/>
                </a:lnTo>
                <a:lnTo>
                  <a:pt x="2234" y="283"/>
                </a:lnTo>
                <a:lnTo>
                  <a:pt x="2259" y="280"/>
                </a:lnTo>
                <a:lnTo>
                  <a:pt x="2283" y="276"/>
                </a:lnTo>
                <a:lnTo>
                  <a:pt x="2308" y="274"/>
                </a:lnTo>
                <a:lnTo>
                  <a:pt x="2333" y="274"/>
                </a:lnTo>
                <a:lnTo>
                  <a:pt x="2333" y="274"/>
                </a:lnTo>
                <a:lnTo>
                  <a:pt x="2369" y="276"/>
                </a:lnTo>
                <a:lnTo>
                  <a:pt x="2406" y="281"/>
                </a:lnTo>
                <a:lnTo>
                  <a:pt x="2442" y="290"/>
                </a:lnTo>
                <a:lnTo>
                  <a:pt x="2475" y="303"/>
                </a:lnTo>
                <a:lnTo>
                  <a:pt x="2509" y="320"/>
                </a:lnTo>
                <a:lnTo>
                  <a:pt x="2540" y="340"/>
                </a:lnTo>
                <a:lnTo>
                  <a:pt x="2570" y="362"/>
                </a:lnTo>
                <a:lnTo>
                  <a:pt x="2600" y="391"/>
                </a:lnTo>
                <a:lnTo>
                  <a:pt x="2628" y="420"/>
                </a:lnTo>
                <a:lnTo>
                  <a:pt x="2655" y="456"/>
                </a:lnTo>
                <a:lnTo>
                  <a:pt x="2681" y="493"/>
                </a:lnTo>
                <a:lnTo>
                  <a:pt x="2706" y="535"/>
                </a:lnTo>
                <a:lnTo>
                  <a:pt x="2730" y="581"/>
                </a:lnTo>
                <a:lnTo>
                  <a:pt x="2751" y="630"/>
                </a:lnTo>
                <a:lnTo>
                  <a:pt x="2774" y="681"/>
                </a:lnTo>
                <a:lnTo>
                  <a:pt x="2794" y="737"/>
                </a:lnTo>
                <a:lnTo>
                  <a:pt x="2794" y="737"/>
                </a:lnTo>
                <a:lnTo>
                  <a:pt x="2755" y="734"/>
                </a:lnTo>
                <a:lnTo>
                  <a:pt x="2729" y="732"/>
                </a:lnTo>
                <a:lnTo>
                  <a:pt x="2729" y="732"/>
                </a:lnTo>
                <a:lnTo>
                  <a:pt x="2711" y="732"/>
                </a:lnTo>
                <a:lnTo>
                  <a:pt x="2692" y="735"/>
                </a:lnTo>
                <a:lnTo>
                  <a:pt x="2672" y="739"/>
                </a:lnTo>
                <a:lnTo>
                  <a:pt x="2653" y="744"/>
                </a:lnTo>
                <a:lnTo>
                  <a:pt x="2632" y="749"/>
                </a:lnTo>
                <a:lnTo>
                  <a:pt x="2609" y="758"/>
                </a:lnTo>
                <a:lnTo>
                  <a:pt x="2563" y="778"/>
                </a:lnTo>
                <a:lnTo>
                  <a:pt x="2512" y="804"/>
                </a:lnTo>
                <a:lnTo>
                  <a:pt x="2459" y="836"/>
                </a:lnTo>
                <a:lnTo>
                  <a:pt x="2401" y="873"/>
                </a:lnTo>
                <a:lnTo>
                  <a:pt x="2341" y="917"/>
                </a:lnTo>
                <a:lnTo>
                  <a:pt x="2341" y="917"/>
                </a:lnTo>
                <a:lnTo>
                  <a:pt x="2280" y="964"/>
                </a:lnTo>
                <a:lnTo>
                  <a:pt x="2222" y="1012"/>
                </a:lnTo>
                <a:lnTo>
                  <a:pt x="2165" y="1063"/>
                </a:lnTo>
                <a:lnTo>
                  <a:pt x="2111" y="1114"/>
                </a:lnTo>
                <a:lnTo>
                  <a:pt x="2060" y="1166"/>
                </a:lnTo>
                <a:lnTo>
                  <a:pt x="2010" y="1221"/>
                </a:lnTo>
                <a:lnTo>
                  <a:pt x="1965" y="1275"/>
                </a:lnTo>
                <a:lnTo>
                  <a:pt x="1921" y="1333"/>
                </a:lnTo>
                <a:lnTo>
                  <a:pt x="1834" y="1450"/>
                </a:lnTo>
                <a:lnTo>
                  <a:pt x="1917" y="1531"/>
                </a:lnTo>
                <a:lnTo>
                  <a:pt x="1917" y="1531"/>
                </a:lnTo>
                <a:lnTo>
                  <a:pt x="1975" y="1585"/>
                </a:lnTo>
                <a:lnTo>
                  <a:pt x="2033" y="1636"/>
                </a:lnTo>
                <a:lnTo>
                  <a:pt x="2091" y="1682"/>
                </a:lnTo>
                <a:lnTo>
                  <a:pt x="2149" y="1726"/>
                </a:lnTo>
                <a:lnTo>
                  <a:pt x="2209" y="1766"/>
                </a:lnTo>
                <a:lnTo>
                  <a:pt x="2269" y="1803"/>
                </a:lnTo>
                <a:lnTo>
                  <a:pt x="2329" y="1837"/>
                </a:lnTo>
                <a:lnTo>
                  <a:pt x="2389" y="1867"/>
                </a:lnTo>
                <a:lnTo>
                  <a:pt x="2449" y="1891"/>
                </a:lnTo>
                <a:lnTo>
                  <a:pt x="2510" y="1914"/>
                </a:lnTo>
                <a:lnTo>
                  <a:pt x="2570" y="1933"/>
                </a:lnTo>
                <a:lnTo>
                  <a:pt x="2632" y="1949"/>
                </a:lnTo>
                <a:lnTo>
                  <a:pt x="2693" y="1962"/>
                </a:lnTo>
                <a:lnTo>
                  <a:pt x="2755" y="1970"/>
                </a:lnTo>
                <a:lnTo>
                  <a:pt x="2817" y="1976"/>
                </a:lnTo>
                <a:lnTo>
                  <a:pt x="2880" y="1977"/>
                </a:lnTo>
                <a:lnTo>
                  <a:pt x="2880" y="1977"/>
                </a:lnTo>
                <a:lnTo>
                  <a:pt x="2847" y="2042"/>
                </a:lnTo>
                <a:lnTo>
                  <a:pt x="2813" y="2104"/>
                </a:lnTo>
                <a:lnTo>
                  <a:pt x="2778" y="2162"/>
                </a:lnTo>
                <a:lnTo>
                  <a:pt x="2744" y="2215"/>
                </a:lnTo>
                <a:lnTo>
                  <a:pt x="2709" y="2262"/>
                </a:lnTo>
                <a:lnTo>
                  <a:pt x="2674" y="2308"/>
                </a:lnTo>
                <a:lnTo>
                  <a:pt x="2641" y="2349"/>
                </a:lnTo>
                <a:lnTo>
                  <a:pt x="2605" y="2384"/>
                </a:lnTo>
                <a:lnTo>
                  <a:pt x="2570" y="2415"/>
                </a:lnTo>
                <a:lnTo>
                  <a:pt x="2535" y="2444"/>
                </a:lnTo>
                <a:lnTo>
                  <a:pt x="2498" y="2466"/>
                </a:lnTo>
                <a:lnTo>
                  <a:pt x="2463" y="2486"/>
                </a:lnTo>
                <a:lnTo>
                  <a:pt x="2428" y="2500"/>
                </a:lnTo>
                <a:lnTo>
                  <a:pt x="2391" y="2510"/>
                </a:lnTo>
                <a:lnTo>
                  <a:pt x="2355" y="2517"/>
                </a:lnTo>
                <a:lnTo>
                  <a:pt x="2336" y="2519"/>
                </a:lnTo>
                <a:lnTo>
                  <a:pt x="2318" y="2519"/>
                </a:lnTo>
                <a:lnTo>
                  <a:pt x="2318" y="2519"/>
                </a:lnTo>
                <a:lnTo>
                  <a:pt x="2285" y="2517"/>
                </a:lnTo>
                <a:lnTo>
                  <a:pt x="2248" y="2512"/>
                </a:lnTo>
                <a:lnTo>
                  <a:pt x="2211" y="2503"/>
                </a:lnTo>
                <a:lnTo>
                  <a:pt x="2172" y="2491"/>
                </a:lnTo>
                <a:lnTo>
                  <a:pt x="2130" y="2473"/>
                </a:lnTo>
                <a:lnTo>
                  <a:pt x="2088" y="2454"/>
                </a:lnTo>
                <a:lnTo>
                  <a:pt x="2042" y="2431"/>
                </a:lnTo>
                <a:lnTo>
                  <a:pt x="1996" y="2403"/>
                </a:lnTo>
                <a:lnTo>
                  <a:pt x="1947" y="2373"/>
                </a:lnTo>
                <a:lnTo>
                  <a:pt x="1898" y="2338"/>
                </a:lnTo>
                <a:lnTo>
                  <a:pt x="1845" y="2301"/>
                </a:lnTo>
                <a:lnTo>
                  <a:pt x="1790" y="2259"/>
                </a:lnTo>
                <a:lnTo>
                  <a:pt x="1734" y="2215"/>
                </a:lnTo>
                <a:lnTo>
                  <a:pt x="1678" y="2166"/>
                </a:lnTo>
                <a:lnTo>
                  <a:pt x="1618" y="2113"/>
                </a:lnTo>
                <a:lnTo>
                  <a:pt x="1556" y="2057"/>
                </a:lnTo>
                <a:lnTo>
                  <a:pt x="1424" y="193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300"/>
          </a:p>
        </p:txBody>
      </p:sp>
      <p:sp>
        <p:nvSpPr>
          <p:cNvPr id="77" name="TextBox 76">
            <a:extLst>
              <a:ext uri="{FF2B5EF4-FFF2-40B4-BE49-F238E27FC236}">
                <a16:creationId xmlns:a16="http://schemas.microsoft.com/office/drawing/2014/main" id="{A334A5B6-2995-4D16-9B99-B85EB07F5766}"/>
              </a:ext>
            </a:extLst>
          </p:cNvPr>
          <p:cNvSpPr txBox="1"/>
          <p:nvPr userDrawn="1"/>
        </p:nvSpPr>
        <p:spPr>
          <a:xfrm>
            <a:off x="8476976" y="3199600"/>
            <a:ext cx="643376" cy="200055"/>
          </a:xfrm>
          <a:prstGeom prst="rect">
            <a:avLst/>
          </a:prstGeom>
          <a:noFill/>
        </p:spPr>
        <p:txBody>
          <a:bodyPr wrap="square" lIns="0" tIns="0" rIns="0" bIns="0" rtlCol="0">
            <a:spAutoFit/>
          </a:bodyPr>
          <a:lstStyle/>
          <a:p>
            <a:pPr rtl="0"/>
            <a:r>
              <a:rPr lang="en-AU" sz="1300" b="0" kern="1200">
                <a:solidFill>
                  <a:schemeClr val="tx1"/>
                </a:solidFill>
                <a:latin typeface="Arial" panose="020B0604020202020204" pitchFamily="34" charset="0"/>
                <a:ea typeface="+mn-ea"/>
                <a:cs typeface="Arial" panose="020B0604020202020204" pitchFamily="34" charset="0"/>
              </a:rPr>
              <a:t>No</a:t>
            </a:r>
          </a:p>
        </p:txBody>
      </p:sp>
      <p:sp>
        <p:nvSpPr>
          <p:cNvPr id="75" name="TextBox 74">
            <a:extLst>
              <a:ext uri="{FF2B5EF4-FFF2-40B4-BE49-F238E27FC236}">
                <a16:creationId xmlns:a16="http://schemas.microsoft.com/office/drawing/2014/main" id="{D73B8D91-7E3A-49A7-8838-B08C58E26AE0}"/>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964638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ductive – overview of finding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804DE7-ADDC-524F-B95E-150E3681256D}"/>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5DE25445-5FA3-0240-92AE-189D11817F84}"/>
              </a:ext>
            </a:extLst>
          </p:cNvPr>
          <p:cNvSpPr>
            <a:spLocks noGrp="1"/>
          </p:cNvSpPr>
          <p:nvPr>
            <p:ph type="title" hasCustomPrompt="1"/>
          </p:nvPr>
        </p:nvSpPr>
        <p:spPr>
          <a:xfrm>
            <a:off x="273050" y="165502"/>
            <a:ext cx="9310024" cy="332399"/>
          </a:xfrm>
        </p:spPr>
        <p:txBody>
          <a:bodyPr wrap="square">
            <a:spAutoFit/>
          </a:bodyPr>
          <a:lstStyle/>
          <a:p>
            <a:r>
              <a:rPr lang="en-US"/>
              <a:t>&lt;Governing thought&gt;</a:t>
            </a:r>
          </a:p>
        </p:txBody>
      </p:sp>
      <p:sp>
        <p:nvSpPr>
          <p:cNvPr id="17" name="Slide Number Placeholder 3">
            <a:extLst>
              <a:ext uri="{FF2B5EF4-FFF2-40B4-BE49-F238E27FC236}">
                <a16:creationId xmlns:a16="http://schemas.microsoft.com/office/drawing/2014/main" id="{3FD46879-00AC-2047-A48C-2B6FF1E2A8BE}"/>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19" name="Text Placeholder 3">
            <a:extLst>
              <a:ext uri="{FF2B5EF4-FFF2-40B4-BE49-F238E27FC236}">
                <a16:creationId xmlns:a16="http://schemas.microsoft.com/office/drawing/2014/main" id="{DC46C06C-64A3-8B4E-AB06-20BE54CD5C34}"/>
              </a:ext>
            </a:extLst>
          </p:cNvPr>
          <p:cNvSpPr>
            <a:spLocks noGrp="1"/>
          </p:cNvSpPr>
          <p:nvPr>
            <p:ph type="body" sz="quarter" idx="28" hasCustomPrompt="1"/>
          </p:nvPr>
        </p:nvSpPr>
        <p:spPr>
          <a:xfrm>
            <a:off x="3846131" y="2654950"/>
            <a:ext cx="2494800" cy="646331"/>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key aspects of the reason the situation requires action&gt;</a:t>
            </a:r>
          </a:p>
        </p:txBody>
      </p:sp>
      <p:sp>
        <p:nvSpPr>
          <p:cNvPr id="20" name="Text Placeholder 3">
            <a:extLst>
              <a:ext uri="{FF2B5EF4-FFF2-40B4-BE49-F238E27FC236}">
                <a16:creationId xmlns:a16="http://schemas.microsoft.com/office/drawing/2014/main" id="{A0F7C1A3-7A36-5946-9AE7-726A0C7B6E62}"/>
              </a:ext>
            </a:extLst>
          </p:cNvPr>
          <p:cNvSpPr>
            <a:spLocks noGrp="1"/>
          </p:cNvSpPr>
          <p:nvPr>
            <p:ph type="body" sz="quarter" idx="29" hasCustomPrompt="1"/>
          </p:nvPr>
        </p:nvSpPr>
        <p:spPr>
          <a:xfrm>
            <a:off x="6861175" y="2654950"/>
            <a:ext cx="2379600" cy="1077218"/>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of your recommendation for action, the actions required to solve a problem or capture an opportunity&gt;</a:t>
            </a:r>
          </a:p>
        </p:txBody>
      </p:sp>
      <p:sp>
        <p:nvSpPr>
          <p:cNvPr id="28" name="Text Placeholder 3">
            <a:extLst>
              <a:ext uri="{FF2B5EF4-FFF2-40B4-BE49-F238E27FC236}">
                <a16:creationId xmlns:a16="http://schemas.microsoft.com/office/drawing/2014/main" id="{2C1C0027-80F1-A848-B5E5-29244175F376}"/>
              </a:ext>
            </a:extLst>
          </p:cNvPr>
          <p:cNvSpPr>
            <a:spLocks noGrp="1"/>
          </p:cNvSpPr>
          <p:nvPr>
            <p:ph type="body" sz="quarter" idx="30" hasCustomPrompt="1"/>
          </p:nvPr>
        </p:nvSpPr>
        <p:spPr>
          <a:xfrm>
            <a:off x="978194" y="2654950"/>
            <a:ext cx="2494800" cy="861774"/>
          </a:xfrm>
          <a:ln>
            <a:noFill/>
          </a:ln>
        </p:spPr>
        <p:txBody>
          <a:bodyPr>
            <a:spAutoFit/>
          </a:bodyPr>
          <a:lstStyle>
            <a:lvl1pPr marL="180000" indent="-180000">
              <a:lnSpc>
                <a:spcPct val="100000"/>
              </a:lnSpc>
              <a:buFont typeface="Arial" panose="020B0604020202020204" pitchFamily="34" charset="0"/>
              <a:buChar char="•"/>
              <a:defRPr sz="1400">
                <a:solidFill>
                  <a:schemeClr val="tx1"/>
                </a:solidFill>
              </a:defRPr>
            </a:lvl1pPr>
          </a:lstStyle>
          <a:p>
            <a:pPr lvl="0"/>
            <a:r>
              <a:rPr lang="en-US"/>
              <a:t>&lt;Bullet point overview, key aspects of situation, setting out the cause or a set of options or models&gt;</a:t>
            </a:r>
          </a:p>
        </p:txBody>
      </p:sp>
      <p:sp>
        <p:nvSpPr>
          <p:cNvPr id="32" name="Text Placeholder 3">
            <a:extLst>
              <a:ext uri="{FF2B5EF4-FFF2-40B4-BE49-F238E27FC236}">
                <a16:creationId xmlns:a16="http://schemas.microsoft.com/office/drawing/2014/main" id="{7E727AC7-347C-4944-8FC3-77001DD3E32B}"/>
              </a:ext>
            </a:extLst>
          </p:cNvPr>
          <p:cNvSpPr>
            <a:spLocks noGrp="1"/>
          </p:cNvSpPr>
          <p:nvPr>
            <p:ph type="body" sz="quarter" idx="53" hasCustomPrompt="1"/>
          </p:nvPr>
        </p:nvSpPr>
        <p:spPr>
          <a:xfrm>
            <a:off x="3846132" y="1586994"/>
            <a:ext cx="2772000" cy="965657"/>
          </a:xfrm>
          <a:prstGeom prst="homePlate">
            <a:avLst/>
          </a:prstGeom>
          <a:solidFill>
            <a:srgbClr val="E42313"/>
          </a:solidFill>
          <a:ln>
            <a:noFill/>
          </a:ln>
        </p:spPr>
        <p:txBody>
          <a:bodyPr vert="horz" wrap="square" lIns="72000" tIns="72000" rIns="72000" bIns="72000" rtlCol="0" anchor="ctr">
            <a:noAutofit/>
          </a:bodyPr>
          <a:lstStyle>
            <a:lvl1pPr>
              <a:defRPr lang="en-US" b="1">
                <a:solidFill>
                  <a:schemeClr val="bg1"/>
                </a:solidFill>
              </a:defRPr>
            </a:lvl1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Complication: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33" name="Text Placeholder 3">
            <a:extLst>
              <a:ext uri="{FF2B5EF4-FFF2-40B4-BE49-F238E27FC236}">
                <a16:creationId xmlns:a16="http://schemas.microsoft.com/office/drawing/2014/main" id="{894A7D0A-8F0E-9044-9037-02C83BBCABFD}"/>
              </a:ext>
            </a:extLst>
          </p:cNvPr>
          <p:cNvSpPr>
            <a:spLocks noGrp="1"/>
          </p:cNvSpPr>
          <p:nvPr>
            <p:ph type="body" sz="quarter" idx="54" hasCustomPrompt="1"/>
          </p:nvPr>
        </p:nvSpPr>
        <p:spPr>
          <a:xfrm>
            <a:off x="978193" y="1586995"/>
            <a:ext cx="2772000" cy="965657"/>
          </a:xfrm>
          <a:prstGeom prst="homePlate">
            <a:avLst/>
          </a:prstGeom>
          <a:solidFill>
            <a:srgbClr val="E42313"/>
          </a:solidFill>
          <a:ln>
            <a:noFill/>
          </a:ln>
        </p:spPr>
        <p:txBody>
          <a:bodyPr vert="horz" wrap="square" lIns="72000" tIns="72000" rIns="72000" bIns="72000" rtlCol="0" anchor="ctr">
            <a:noAutofit/>
          </a:bodyPr>
          <a:lstStyle>
            <a:lvl1pPr>
              <a:defRPr lang="en-US" b="1" i="1">
                <a:solidFill>
                  <a:schemeClr val="bg1"/>
                </a:solidFill>
              </a:defRPr>
            </a:lvl1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Situation: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34" name="Text Placeholder 3">
            <a:extLst>
              <a:ext uri="{FF2B5EF4-FFF2-40B4-BE49-F238E27FC236}">
                <a16:creationId xmlns:a16="http://schemas.microsoft.com/office/drawing/2014/main" id="{59F6D1F7-5C41-BC4E-B4B2-31879623D573}"/>
              </a:ext>
            </a:extLst>
          </p:cNvPr>
          <p:cNvSpPr>
            <a:spLocks noGrp="1"/>
          </p:cNvSpPr>
          <p:nvPr>
            <p:ph type="body" sz="quarter" idx="52" hasCustomPrompt="1"/>
          </p:nvPr>
        </p:nvSpPr>
        <p:spPr>
          <a:xfrm>
            <a:off x="6861175" y="1586995"/>
            <a:ext cx="2379600" cy="965657"/>
          </a:xfrm>
          <a:solidFill>
            <a:srgbClr val="E42313"/>
          </a:solidFill>
          <a:ln>
            <a:noFill/>
          </a:ln>
        </p:spPr>
        <p:txBody>
          <a:bodyPr vert="horz" wrap="square" lIns="72000" tIns="72000" rIns="72000" bIns="72000" rtlCol="0" anchor="ctr">
            <a:noAutofit/>
          </a:bodyPr>
          <a:lstStyle>
            <a:lvl1pPr>
              <a:defRPr lang="en-US" b="1">
                <a:solidFill>
                  <a:schemeClr val="bg1"/>
                </a:solidFill>
              </a:defRPr>
            </a:lvl1pPr>
          </a:lstStyle>
          <a:p>
            <a:pPr marR="0" lvl="0" indent="0" fontAlgn="auto">
              <a:buClrTx/>
              <a:buSzTx/>
              <a:buNone/>
              <a:tabLst/>
            </a:pPr>
            <a:r>
              <a:rPr lang="en-US" b="1" i="0">
                <a:solidFill>
                  <a:schemeClr val="bg1"/>
                </a:solidFill>
                <a:latin typeface="Arial" panose="020B0604020202020204" pitchFamily="34" charset="0"/>
                <a:cs typeface="Arial" panose="020B0604020202020204" pitchFamily="34" charset="0"/>
              </a:rPr>
              <a:t>Resolution: </a:t>
            </a:r>
            <a:r>
              <a:rPr lang="en-US" b="1" i="1">
                <a:solidFill>
                  <a:schemeClr val="bg1"/>
                </a:solidFill>
                <a:latin typeface="Arial" panose="020B0604020202020204" pitchFamily="34" charset="0"/>
                <a:cs typeface="Arial" panose="020B0604020202020204" pitchFamily="34" charset="0"/>
              </a:rPr>
              <a:t>xxx</a:t>
            </a:r>
            <a:endParaRPr lang="en-US" b="1" i="0">
              <a:solidFill>
                <a:schemeClr val="bg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0E80DC8B-1CA1-4EA5-A3D1-A6A36D370A62}"/>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1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In Situation, Complication and Resolution red boxes, include the </a:t>
            </a:r>
            <a:r>
              <a:rPr lang="en-AU" sz="1100" b="1">
                <a:solidFill>
                  <a:schemeClr val="tx1"/>
                </a:solidFill>
                <a:latin typeface="Arial" panose="020B0604020202020204" pitchFamily="34" charset="0"/>
                <a:cs typeface="Arial" panose="020B0604020202020204" pitchFamily="34" charset="0"/>
              </a:rPr>
              <a:t>one sentence synthesis of the content below</a:t>
            </a:r>
            <a:r>
              <a:rPr lang="en-AU" sz="1100" b="0">
                <a:solidFill>
                  <a:schemeClr val="tx1"/>
                </a:solidFill>
                <a:latin typeface="Arial" panose="020B0604020202020204" pitchFamily="34" charset="0"/>
                <a:cs typeface="Arial" panose="020B0604020202020204" pitchFamily="34" charset="0"/>
              </a:rPr>
              <a:t>, e.g. </a:t>
            </a:r>
            <a:r>
              <a:rPr lang="en-AU" sz="1100" b="1">
                <a:solidFill>
                  <a:schemeClr val="tx1"/>
                </a:solidFill>
                <a:latin typeface="Arial" panose="020B0604020202020204" pitchFamily="34" charset="0"/>
                <a:cs typeface="Arial" panose="020B0604020202020204" pitchFamily="34" charset="0"/>
              </a:rPr>
              <a:t>Situation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The website is the most important channel</a:t>
            </a:r>
            <a:r>
              <a:rPr lang="en-AU" sz="1100" b="0">
                <a:solidFill>
                  <a:schemeClr val="tx1"/>
                </a:solidFill>
                <a:latin typeface="Arial" panose="020B0604020202020204" pitchFamily="34" charset="0"/>
                <a:cs typeface="Arial" panose="020B0604020202020204" pitchFamily="34" charset="0"/>
              </a:rPr>
              <a:t>;  </a:t>
            </a:r>
            <a:r>
              <a:rPr lang="en-AU" sz="1100" b="1">
                <a:solidFill>
                  <a:schemeClr val="tx1"/>
                </a:solidFill>
                <a:latin typeface="Arial" panose="020B0604020202020204" pitchFamily="34" charset="0"/>
                <a:cs typeface="Arial" panose="020B0604020202020204" pitchFamily="34" charset="0"/>
              </a:rPr>
              <a:t>Complication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We have too many sites and our user experience is poor</a:t>
            </a:r>
            <a:r>
              <a:rPr lang="en-AU" sz="1100" b="0">
                <a:solidFill>
                  <a:schemeClr val="tx1"/>
                </a:solidFill>
                <a:latin typeface="Arial" panose="020B0604020202020204" pitchFamily="34" charset="0"/>
                <a:cs typeface="Arial" panose="020B0604020202020204" pitchFamily="34" charset="0"/>
              </a:rPr>
              <a:t>; </a:t>
            </a:r>
            <a:r>
              <a:rPr lang="en-AU" sz="1100" b="1">
                <a:solidFill>
                  <a:schemeClr val="tx1"/>
                </a:solidFill>
                <a:latin typeface="Arial" panose="020B0604020202020204" pitchFamily="34" charset="0"/>
                <a:cs typeface="Arial" panose="020B0604020202020204" pitchFamily="34" charset="0"/>
              </a:rPr>
              <a:t>Resolution</a:t>
            </a:r>
            <a:r>
              <a:rPr lang="en-AU" sz="1100" b="0">
                <a:solidFill>
                  <a:schemeClr val="tx1"/>
                </a:solidFill>
                <a:latin typeface="Arial" panose="020B0604020202020204" pitchFamily="34" charset="0"/>
                <a:cs typeface="Arial" panose="020B0604020202020204" pitchFamily="34" charset="0"/>
              </a:rPr>
              <a:t>: </a:t>
            </a:r>
            <a:r>
              <a:rPr lang="en-AU" sz="1100" b="0" i="1">
                <a:solidFill>
                  <a:schemeClr val="tx1"/>
                </a:solidFill>
                <a:latin typeface="Arial" panose="020B0604020202020204" pitchFamily="34" charset="0"/>
                <a:cs typeface="Arial" panose="020B0604020202020204" pitchFamily="34" charset="0"/>
              </a:rPr>
              <a:t>We need to redesign and optimise our website and website infrastructure</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The content below the red boxes should be the </a:t>
            </a:r>
            <a:r>
              <a:rPr lang="en-AU" sz="1100" b="1">
                <a:solidFill>
                  <a:schemeClr val="tx1"/>
                </a:solidFill>
                <a:latin typeface="Arial" panose="020B0604020202020204" pitchFamily="34" charset="0"/>
                <a:cs typeface="Arial" panose="020B0604020202020204" pitchFamily="34" charset="0"/>
              </a:rPr>
              <a:t>key points relating to the situation, complication, resolution</a:t>
            </a:r>
            <a:r>
              <a:rPr lang="en-AU" sz="1100" b="0">
                <a:solidFill>
                  <a:schemeClr val="tx1"/>
                </a:solidFill>
                <a:latin typeface="Arial" panose="020B0604020202020204" pitchFamily="34" charset="0"/>
                <a:cs typeface="Arial" panose="020B0604020202020204" pitchFamily="34" charset="0"/>
              </a:rPr>
              <a:t>. In general depending on the complexity of what is being presented, there should be a </a:t>
            </a:r>
            <a:r>
              <a:rPr lang="en-AU" sz="1100" b="1">
                <a:solidFill>
                  <a:schemeClr val="tx1"/>
                </a:solidFill>
                <a:latin typeface="Arial" panose="020B0604020202020204" pitchFamily="34" charset="0"/>
                <a:cs typeface="Arial" panose="020B0604020202020204" pitchFamily="34" charset="0"/>
              </a:rPr>
              <a:t>page in the presentation to support each point listed </a:t>
            </a:r>
            <a:r>
              <a:rPr lang="en-AU" sz="1100" b="0">
                <a:solidFill>
                  <a:schemeClr val="tx1"/>
                </a:solidFill>
                <a:latin typeface="Arial" panose="020B0604020202020204" pitchFamily="34" charset="0"/>
                <a:cs typeface="Arial" panose="020B0604020202020204" pitchFamily="34" charset="0"/>
              </a:rPr>
              <a:t>(and if no page, it should be because the point is not at all contentious and is well known)</a:t>
            </a:r>
            <a:endParaRPr lang="en-AU" sz="1100" b="1">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100" b="0">
                <a:solidFill>
                  <a:schemeClr val="tx1"/>
                </a:solidFill>
                <a:latin typeface="Arial" panose="020B0604020202020204" pitchFamily="34" charset="0"/>
                <a:cs typeface="Arial" panose="020B0604020202020204" pitchFamily="34" charset="0"/>
              </a:rPr>
              <a:t>All content on page </a:t>
            </a:r>
            <a:r>
              <a:rPr lang="en-AU" sz="1100" b="1">
                <a:solidFill>
                  <a:schemeClr val="tx1"/>
                </a:solidFill>
                <a:latin typeface="Arial" panose="020B0604020202020204" pitchFamily="34" charset="0"/>
                <a:cs typeface="Arial" panose="020B0604020202020204" pitchFamily="34" charset="0"/>
              </a:rPr>
              <a:t>same font size</a:t>
            </a:r>
          </a:p>
        </p:txBody>
      </p:sp>
      <p:sp>
        <p:nvSpPr>
          <p:cNvPr id="18" name="Text Placeholder 22">
            <a:extLst>
              <a:ext uri="{FF2B5EF4-FFF2-40B4-BE49-F238E27FC236}">
                <a16:creationId xmlns:a16="http://schemas.microsoft.com/office/drawing/2014/main" id="{8D2BB630-DAC6-43FE-A158-00870513D832}"/>
              </a:ext>
            </a:extLst>
          </p:cNvPr>
          <p:cNvSpPr>
            <a:spLocks noGrp="1"/>
          </p:cNvSpPr>
          <p:nvPr>
            <p:ph type="body" sz="quarter" idx="55"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419536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25">
          <p15:clr>
            <a:srgbClr val="FBAE40"/>
          </p15:clr>
        </p15:guide>
        <p15:guide id="2" orient="horz" pos="1888">
          <p15:clr>
            <a:srgbClr val="FBAE40"/>
          </p15:clr>
        </p15:guide>
        <p15:guide id="3" pos="2417">
          <p15:clr>
            <a:srgbClr val="FBAE40"/>
          </p15:clr>
        </p15:guide>
        <p15:guide id="4" orient="horz" pos="1003">
          <p15:clr>
            <a:srgbClr val="FBAE40"/>
          </p15:clr>
        </p15:guide>
        <p15:guide id="5" pos="432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024DBE2A-0DF4-7941-8FE0-5AA47E8E356E}"/>
              </a:ext>
            </a:extLst>
          </p:cNvPr>
          <p:cNvSpPr>
            <a:spLocks noGrp="1"/>
          </p:cNvSpPr>
          <p:nvPr>
            <p:ph type="title" hasCustomPrompt="1"/>
          </p:nvPr>
        </p:nvSpPr>
        <p:spPr>
          <a:xfrm>
            <a:off x="273051" y="165502"/>
            <a:ext cx="9200091" cy="332399"/>
          </a:xfrm>
        </p:spPr>
        <p:txBody>
          <a:bodyPr/>
          <a:lstStyle>
            <a:lvl1pPr>
              <a:defRPr sz="2400"/>
            </a:lvl1pPr>
          </a:lstStyle>
          <a:p>
            <a:r>
              <a:rPr lang="en-US"/>
              <a:t>&lt;Governing thought&gt;</a:t>
            </a:r>
          </a:p>
        </p:txBody>
      </p:sp>
      <p:sp>
        <p:nvSpPr>
          <p:cNvPr id="32" name="Rectangle 31">
            <a:extLst>
              <a:ext uri="{FF2B5EF4-FFF2-40B4-BE49-F238E27FC236}">
                <a16:creationId xmlns:a16="http://schemas.microsoft.com/office/drawing/2014/main" id="{740A8979-D4A1-E442-BDD0-9E383818F46A}"/>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Slide Number Placeholder 3">
            <a:extLst>
              <a:ext uri="{FF2B5EF4-FFF2-40B4-BE49-F238E27FC236}">
                <a16:creationId xmlns:a16="http://schemas.microsoft.com/office/drawing/2014/main" id="{B4F3F40B-30CE-F84B-9B8E-AEB9C8F34EF3}"/>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16" name="Text Placeholder 22">
            <a:extLst>
              <a:ext uri="{FF2B5EF4-FFF2-40B4-BE49-F238E27FC236}">
                <a16:creationId xmlns:a16="http://schemas.microsoft.com/office/drawing/2014/main" id="{7CA3B53C-E8D7-C445-B66F-4AEBEC2421F5}"/>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
        <p:nvSpPr>
          <p:cNvPr id="12" name="Rectangle 11">
            <a:extLst>
              <a:ext uri="{FF2B5EF4-FFF2-40B4-BE49-F238E27FC236}">
                <a16:creationId xmlns:a16="http://schemas.microsoft.com/office/drawing/2014/main" id="{DF11B0FC-7BBA-411C-8A12-8924E6921E5D}"/>
              </a:ext>
            </a:extLst>
          </p:cNvPr>
          <p:cNvSpPr/>
          <p:nvPr userDrawn="1"/>
        </p:nvSpPr>
        <p:spPr>
          <a:xfrm>
            <a:off x="9956211" y="-1"/>
            <a:ext cx="1743808" cy="6858001"/>
          </a:xfrm>
          <a:prstGeom prst="rect">
            <a:avLst/>
          </a:prstGeom>
          <a:noFill/>
          <a:ln w="12700">
            <a:noFill/>
          </a:ln>
        </p:spPr>
        <p:txBody>
          <a:bodyPr rot="0" spcFirstLastPara="0" vertOverflow="overflow" horzOverflow="overflow" vert="horz" wrap="square" lIns="72000" tIns="0" rIns="0" bIns="0" numCol="1" spcCol="0" rtlCol="0" fromWordArt="0" anchor="ctr" anchorCtr="0" forceAA="0" compatLnSpc="1">
            <a:prstTxWarp prst="textNoShape">
              <a:avLst/>
            </a:prstTxWarp>
            <a:noAutofit/>
          </a:bodyPr>
          <a:lstStyle/>
          <a:p>
            <a:pPr marR="0" lvl="0" indent="0" defTabSz="914400" fontAlgn="auto">
              <a:lnSpc>
                <a:spcPct val="90000"/>
              </a:lnSpc>
              <a:spcBef>
                <a:spcPts val="1000"/>
              </a:spcBef>
              <a:spcAft>
                <a:spcPts val="0"/>
              </a:spcAft>
              <a:buClrTx/>
              <a:buSzTx/>
              <a:buFont typeface="Arial" panose="020B0604020202020204" pitchFamily="34" charset="0"/>
              <a:buNone/>
              <a:tabLst/>
            </a:pPr>
            <a:r>
              <a:rPr lang="en-AU" sz="1200" b="1">
                <a:solidFill>
                  <a:schemeClr val="tx1"/>
                </a:solidFill>
                <a:latin typeface="Arial" panose="020B0604020202020204" pitchFamily="34" charset="0"/>
                <a:cs typeface="Arial" panose="020B0604020202020204" pitchFamily="34" charset="0"/>
              </a:rPr>
              <a:t>Guidance notes:</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In general, aim for </a:t>
            </a:r>
            <a:r>
              <a:rPr lang="en-AU" sz="1200" b="1">
                <a:solidFill>
                  <a:schemeClr val="tx1"/>
                </a:solidFill>
                <a:latin typeface="Arial" panose="020B0604020202020204" pitchFamily="34" charset="0"/>
                <a:cs typeface="Arial" panose="020B0604020202020204" pitchFamily="34" charset="0"/>
              </a:rPr>
              <a:t>one chart / concept per page</a:t>
            </a:r>
            <a:endParaRPr lang="en-AU" sz="1200" b="0">
              <a:solidFill>
                <a:schemeClr val="tx1"/>
              </a:solidFill>
              <a:latin typeface="Arial" panose="020B0604020202020204" pitchFamily="34" charset="0"/>
              <a:cs typeface="Arial" panose="020B0604020202020204" pitchFamily="34" charset="0"/>
            </a:endParaRP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Where you have completed additional analysis to understand a chart better, include the </a:t>
            </a:r>
            <a:r>
              <a:rPr lang="en-AU" sz="1200" b="1">
                <a:solidFill>
                  <a:schemeClr val="tx1"/>
                </a:solidFill>
                <a:latin typeface="Arial" panose="020B0604020202020204" pitchFamily="34" charset="0"/>
                <a:cs typeface="Arial" panose="020B0604020202020204" pitchFamily="34" charset="0"/>
              </a:rPr>
              <a:t>synthesis of that analysis in the takeaways box </a:t>
            </a:r>
            <a:r>
              <a:rPr lang="en-AU" sz="1200" b="0">
                <a:solidFill>
                  <a:schemeClr val="tx1"/>
                </a:solidFill>
                <a:latin typeface="Arial" panose="020B0604020202020204" pitchFamily="34" charset="0"/>
                <a:cs typeface="Arial" panose="020B0604020202020204" pitchFamily="34" charset="0"/>
              </a:rPr>
              <a:t>(i.e. ‘The steep decline in enrolments in 20xx is driven by …) </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Aim to include enough content on the page and supporting the chart so that an </a:t>
            </a:r>
            <a:r>
              <a:rPr lang="en-AU" sz="1200" b="1">
                <a:solidFill>
                  <a:schemeClr val="tx1"/>
                </a:solidFill>
                <a:latin typeface="Arial" panose="020B0604020202020204" pitchFamily="34" charset="0"/>
                <a:cs typeface="Arial" panose="020B0604020202020204" pitchFamily="34" charset="0"/>
              </a:rPr>
              <a:t>independent reader would have no more outstanding questions </a:t>
            </a:r>
            <a:r>
              <a:rPr lang="en-AU" sz="1200" b="0">
                <a:solidFill>
                  <a:schemeClr val="tx1"/>
                </a:solidFill>
                <a:latin typeface="Arial" panose="020B0604020202020204" pitchFamily="34" charset="0"/>
                <a:cs typeface="Arial" panose="020B0604020202020204" pitchFamily="34" charset="0"/>
              </a:rPr>
              <a:t>(trend over time, reasons for outliers in data, clear legend etc)</a:t>
            </a:r>
          </a:p>
          <a:p>
            <a:pPr marL="171450" marR="0" lvl="0" indent="-171450" defTabSz="914400" fontAlgn="auto">
              <a:lnSpc>
                <a:spcPct val="90000"/>
              </a:lnSpc>
              <a:spcBef>
                <a:spcPts val="1000"/>
              </a:spcBef>
              <a:spcAft>
                <a:spcPts val="0"/>
              </a:spcAft>
              <a:buClrTx/>
              <a:buSzTx/>
              <a:buFont typeface="Arial" panose="020B0604020202020204" pitchFamily="34" charset="0"/>
              <a:buChar char="•"/>
              <a:tabLst/>
            </a:pPr>
            <a:r>
              <a:rPr lang="en-AU" sz="1200" b="0">
                <a:solidFill>
                  <a:schemeClr val="tx1"/>
                </a:solidFill>
                <a:latin typeface="Arial" panose="020B0604020202020204" pitchFamily="34" charset="0"/>
                <a:cs typeface="Arial" panose="020B0604020202020204" pitchFamily="34" charset="0"/>
              </a:rPr>
              <a:t>All content on page (outside of lead and subtitle) </a:t>
            </a:r>
            <a:r>
              <a:rPr lang="en-AU" sz="1200" b="1">
                <a:solidFill>
                  <a:schemeClr val="tx1"/>
                </a:solidFill>
                <a:latin typeface="Arial" panose="020B0604020202020204" pitchFamily="34" charset="0"/>
                <a:cs typeface="Arial" panose="020B0604020202020204" pitchFamily="34" charset="0"/>
              </a:rPr>
              <a:t>same font size</a:t>
            </a:r>
          </a:p>
          <a:p>
            <a:pPr marR="0" lvl="0" indent="0" defTabSz="914400" fontAlgn="auto">
              <a:lnSpc>
                <a:spcPct val="90000"/>
              </a:lnSpc>
              <a:spcBef>
                <a:spcPts val="1000"/>
              </a:spcBef>
              <a:spcAft>
                <a:spcPts val="0"/>
              </a:spcAft>
              <a:buClrTx/>
              <a:buSzTx/>
              <a:buFont typeface="Arial" panose="020B0604020202020204" pitchFamily="34" charset="0"/>
              <a:buNone/>
              <a:tabLst/>
            </a:pPr>
            <a:endParaRPr lang="en-AU" sz="1200" b="1">
              <a:solidFill>
                <a:schemeClr val="tx1"/>
              </a:solidFill>
              <a:latin typeface="Arial" panose="020B0604020202020204" pitchFamily="34" charset="0"/>
              <a:cs typeface="Arial" panose="020B0604020202020204" pitchFamily="34" charset="0"/>
            </a:endParaRPr>
          </a:p>
        </p:txBody>
      </p:sp>
      <p:sp>
        <p:nvSpPr>
          <p:cNvPr id="11" name="Text Placeholder 29">
            <a:extLst>
              <a:ext uri="{FF2B5EF4-FFF2-40B4-BE49-F238E27FC236}">
                <a16:creationId xmlns:a16="http://schemas.microsoft.com/office/drawing/2014/main" id="{223F2C72-F6E4-492D-A5B6-3252A7B6B22A}"/>
              </a:ext>
            </a:extLst>
          </p:cNvPr>
          <p:cNvSpPr>
            <a:spLocks noGrp="1"/>
          </p:cNvSpPr>
          <p:nvPr>
            <p:ph type="body" sz="quarter" idx="19" hasCustomPrompt="1"/>
          </p:nvPr>
        </p:nvSpPr>
        <p:spPr>
          <a:xfrm>
            <a:off x="7214233" y="2052352"/>
            <a:ext cx="2072721" cy="2629328"/>
          </a:xfrm>
          <a:solidFill>
            <a:srgbClr val="E42313"/>
          </a:solidFill>
        </p:spPr>
        <p:txBody>
          <a:bodyPr vert="horz" lIns="72000" tIns="72000" rIns="72000" bIns="72000" rtlCol="0">
            <a:noAutofit/>
          </a:bodyPr>
          <a:lstStyle>
            <a:lvl1pPr marL="0" indent="0" algn="l" defTabSz="914400" rtl="0" eaLnBrk="1" latinLnBrk="0" hangingPunct="1">
              <a:lnSpc>
                <a:spcPct val="100000"/>
              </a:lnSpc>
              <a:spcBef>
                <a:spcPts val="1000"/>
              </a:spcBef>
              <a:spcAft>
                <a:spcPts val="0"/>
              </a:spcAft>
              <a:buFont typeface="Arial" panose="020B0604020202020204" pitchFamily="34" charset="0"/>
              <a:buNone/>
              <a:defRPr lang="en-US" sz="1200" kern="1200" dirty="0" smtClean="0">
                <a:solidFill>
                  <a:schemeClr val="bg1"/>
                </a:solidFill>
                <a:latin typeface="+mn-lt"/>
                <a:ea typeface="+mn-ea"/>
                <a:cs typeface="Arial" panose="020B0604020202020204" pitchFamily="34" charset="0"/>
              </a:defRPr>
            </a:lvl1pPr>
            <a:lvl2pPr>
              <a:defRPr lang="en-US" sz="1200" kern="1200" dirty="0" smtClean="0">
                <a:solidFill>
                  <a:schemeClr val="bg1"/>
                </a:solidFill>
                <a:latin typeface="+mn-lt"/>
                <a:ea typeface="+mn-ea"/>
                <a:cs typeface="Arial" panose="020B0604020202020204" pitchFamily="34" charset="0"/>
              </a:defRPr>
            </a:lvl2pPr>
            <a:lvl3pPr>
              <a:defRPr lang="en-US" sz="1200" kern="1200" dirty="0" smtClean="0">
                <a:solidFill>
                  <a:schemeClr val="bg1"/>
                </a:solidFill>
                <a:latin typeface="+mn-lt"/>
                <a:ea typeface="+mn-ea"/>
                <a:cs typeface="Arial" panose="020B0604020202020204" pitchFamily="34" charset="0"/>
              </a:defRPr>
            </a:lvl3pPr>
            <a:lvl4pPr marL="720000" indent="-180000" algn="l" defTabSz="914400" rtl="0" eaLnBrk="1" latinLnBrk="0" hangingPunct="1">
              <a:lnSpc>
                <a:spcPct val="100000"/>
              </a:lnSpc>
              <a:spcBef>
                <a:spcPts val="1000"/>
              </a:spcBef>
              <a:spcAft>
                <a:spcPts val="0"/>
              </a:spcAft>
              <a:buFont typeface="Arial" panose="020B0604020202020204" pitchFamily="34" charset="0"/>
              <a:buChar char="•"/>
              <a:defRPr lang="en-US" sz="1200" kern="1200" dirty="0" smtClean="0">
                <a:solidFill>
                  <a:schemeClr val="bg1"/>
                </a:solidFill>
                <a:latin typeface="+mn-lt"/>
                <a:ea typeface="+mn-ea"/>
                <a:cs typeface="Arial" panose="020B0604020202020204" pitchFamily="34" charset="0"/>
              </a:defRPr>
            </a:lvl4pPr>
            <a:lvl5pPr marL="900000" indent="-180000" algn="l" defTabSz="914400" rtl="0" eaLnBrk="1" latinLnBrk="0" hangingPunct="1">
              <a:lnSpc>
                <a:spcPct val="100000"/>
              </a:lnSpc>
              <a:spcBef>
                <a:spcPts val="1000"/>
              </a:spcBef>
              <a:spcAft>
                <a:spcPts val="0"/>
              </a:spcAft>
              <a:buFont typeface="Arial" panose="020B0604020202020204" pitchFamily="34" charset="0"/>
              <a:buChar char="•"/>
              <a:defRPr lang="en-US" sz="1200" kern="1200" dirty="0" smtClean="0">
                <a:solidFill>
                  <a:schemeClr val="bg1"/>
                </a:solidFill>
                <a:latin typeface="+mn-lt"/>
                <a:ea typeface="+mn-ea"/>
                <a:cs typeface="Arial" panose="020B0604020202020204" pitchFamily="34" charset="0"/>
              </a:defRPr>
            </a:lvl5pPr>
            <a:lvl6pPr marL="1120775" indent="-180975" algn="l" defTabSz="914400" rtl="0" eaLnBrk="1" latinLnBrk="0" hangingPunct="1">
              <a:lnSpc>
                <a:spcPct val="100000"/>
              </a:lnSpc>
              <a:spcBef>
                <a:spcPts val="1000"/>
              </a:spcBef>
              <a:spcAft>
                <a:spcPts val="0"/>
              </a:spcAft>
              <a:buFont typeface="Arial" panose="020B0604020202020204" pitchFamily="34" charset="0"/>
              <a:buChar char="•"/>
              <a:tabLst/>
              <a:defRPr lang="en-US" sz="1200" kern="1200" dirty="0" smtClean="0">
                <a:solidFill>
                  <a:schemeClr val="bg1"/>
                </a:solidFill>
                <a:latin typeface="+mn-lt"/>
                <a:ea typeface="+mn-ea"/>
                <a:cs typeface="Arial" panose="020B0604020202020204" pitchFamily="34" charset="0"/>
              </a:defRPr>
            </a:lvl6pPr>
          </a:lstStyle>
          <a:p>
            <a:pPr lvl="0"/>
            <a:r>
              <a:rPr lang="en-US"/>
              <a:t>&lt;Overview of major, notable findings of analysis – maximum 3 bullets&gt;</a:t>
            </a:r>
          </a:p>
        </p:txBody>
      </p:sp>
      <p:sp>
        <p:nvSpPr>
          <p:cNvPr id="14" name="Text Placeholder 33">
            <a:extLst>
              <a:ext uri="{FF2B5EF4-FFF2-40B4-BE49-F238E27FC236}">
                <a16:creationId xmlns:a16="http://schemas.microsoft.com/office/drawing/2014/main" id="{2E5CF268-56BE-424B-A751-1377F36EF8D1}"/>
              </a:ext>
            </a:extLst>
          </p:cNvPr>
          <p:cNvSpPr>
            <a:spLocks noGrp="1"/>
          </p:cNvSpPr>
          <p:nvPr>
            <p:ph type="body" sz="quarter" idx="20" hasCustomPrompt="1"/>
          </p:nvPr>
        </p:nvSpPr>
        <p:spPr>
          <a:xfrm>
            <a:off x="7214233" y="1743375"/>
            <a:ext cx="2072721" cy="184666"/>
          </a:xfrm>
        </p:spPr>
        <p:txBody>
          <a:bodyPr wrap="square">
            <a:spAutoFit/>
          </a:bodyPr>
          <a:lstStyle>
            <a:lvl1pPr marL="0" indent="0">
              <a:buNone/>
              <a:defRPr sz="1200" b="1" i="0">
                <a:latin typeface="Arial" panose="020B0604020202020204" pitchFamily="34" charset="0"/>
                <a:cs typeface="Arial" panose="020B0604020202020204" pitchFamily="34" charset="0"/>
              </a:defRPr>
            </a:lvl1pPr>
          </a:lstStyle>
          <a:p>
            <a:pPr lvl="0"/>
            <a:r>
              <a:rPr lang="en-US"/>
              <a:t>&lt;Key takeaways:&gt;</a:t>
            </a:r>
          </a:p>
        </p:txBody>
      </p:sp>
      <p:sp>
        <p:nvSpPr>
          <p:cNvPr id="15" name="Text Placeholder 33">
            <a:extLst>
              <a:ext uri="{FF2B5EF4-FFF2-40B4-BE49-F238E27FC236}">
                <a16:creationId xmlns:a16="http://schemas.microsoft.com/office/drawing/2014/main" id="{960BA8A7-D88C-4A13-AE2D-151036EF0B92}"/>
              </a:ext>
            </a:extLst>
          </p:cNvPr>
          <p:cNvSpPr>
            <a:spLocks noGrp="1"/>
          </p:cNvSpPr>
          <p:nvPr>
            <p:ph type="body" sz="quarter" idx="23" hasCustomPrompt="1"/>
          </p:nvPr>
        </p:nvSpPr>
        <p:spPr>
          <a:xfrm>
            <a:off x="273051" y="1123946"/>
            <a:ext cx="9220067" cy="184666"/>
          </a:xfrm>
        </p:spPr>
        <p:txBody>
          <a:bodyPr wrap="square">
            <a:spAutoFit/>
          </a:bodyPr>
          <a:lstStyle>
            <a:lvl1pPr marL="0" indent="0">
              <a:buNone/>
              <a:defRPr sz="1200" b="1" i="0">
                <a:latin typeface="Arial" panose="020B0604020202020204" pitchFamily="34" charset="0"/>
                <a:cs typeface="Arial" panose="020B0604020202020204" pitchFamily="34" charset="0"/>
              </a:defRPr>
            </a:lvl1pPr>
          </a:lstStyle>
          <a:p>
            <a:pPr lvl="0"/>
            <a:r>
              <a:rPr lang="en-US"/>
              <a:t>&lt;Title for chart/analysis, including units and date range&gt;</a:t>
            </a:r>
          </a:p>
        </p:txBody>
      </p:sp>
      <p:cxnSp>
        <p:nvCxnSpPr>
          <p:cNvPr id="17" name="Straight Connector 16">
            <a:extLst>
              <a:ext uri="{FF2B5EF4-FFF2-40B4-BE49-F238E27FC236}">
                <a16:creationId xmlns:a16="http://schemas.microsoft.com/office/drawing/2014/main" id="{209397CE-E0CD-4588-A0D8-F39D7BA73708}"/>
              </a:ext>
            </a:extLst>
          </p:cNvPr>
          <p:cNvCxnSpPr/>
          <p:nvPr userDrawn="1"/>
        </p:nvCxnSpPr>
        <p:spPr>
          <a:xfrm>
            <a:off x="272059" y="1322512"/>
            <a:ext cx="9220067" cy="0"/>
          </a:xfrm>
          <a:prstGeom prst="line">
            <a:avLst/>
          </a:prstGeom>
        </p:spPr>
        <p:style>
          <a:lnRef idx="1">
            <a:schemeClr val="dk1"/>
          </a:lnRef>
          <a:fillRef idx="0">
            <a:schemeClr val="dk1"/>
          </a:fillRef>
          <a:effectRef idx="0">
            <a:schemeClr val="dk1"/>
          </a:effectRef>
          <a:fontRef idx="minor">
            <a:schemeClr val="tx1"/>
          </a:fontRef>
        </p:style>
      </p:cxnSp>
      <p:sp>
        <p:nvSpPr>
          <p:cNvPr id="18" name="Chart Placeholder 25">
            <a:extLst>
              <a:ext uri="{FF2B5EF4-FFF2-40B4-BE49-F238E27FC236}">
                <a16:creationId xmlns:a16="http://schemas.microsoft.com/office/drawing/2014/main" id="{1602DC92-1DD6-4B74-95CE-1E59BAA44BC7}"/>
              </a:ext>
            </a:extLst>
          </p:cNvPr>
          <p:cNvSpPr>
            <a:spLocks noGrp="1"/>
          </p:cNvSpPr>
          <p:nvPr>
            <p:ph type="chart" sz="quarter" idx="18"/>
          </p:nvPr>
        </p:nvSpPr>
        <p:spPr>
          <a:xfrm>
            <a:off x="273051" y="1368848"/>
            <a:ext cx="6673607" cy="4541111"/>
          </a:xfrm>
          <a:ln w="12700">
            <a:noFill/>
          </a:ln>
        </p:spPr>
        <p:txBody>
          <a:bodyPr anchor="ctr" anchorCtr="0"/>
          <a:lstStyle>
            <a:lvl1pPr marL="0" indent="0" algn="ctr">
              <a:buNone/>
              <a:defRPr/>
            </a:lvl1pPr>
          </a:lstStyle>
          <a:p>
            <a:r>
              <a:rPr lang="en-US"/>
              <a:t>Click icon to add chart</a:t>
            </a:r>
          </a:p>
        </p:txBody>
      </p:sp>
    </p:spTree>
    <p:extLst>
      <p:ext uri="{BB962C8B-B14F-4D97-AF65-F5344CB8AC3E}">
        <p14:creationId xmlns:p14="http://schemas.microsoft.com/office/powerpoint/2010/main" val="300659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3051" y="165502"/>
            <a:ext cx="9200091" cy="332399"/>
          </a:xfrm>
        </p:spPr>
        <p:txBody>
          <a:bodyPr/>
          <a:lstStyle>
            <a:lvl1pPr>
              <a:defRPr sz="2400"/>
            </a:lvl1pPr>
          </a:lstStyle>
          <a:p>
            <a:r>
              <a:rPr lang="en-US"/>
              <a:t>&lt;Governing thought&gt;</a:t>
            </a:r>
          </a:p>
        </p:txBody>
      </p:sp>
      <p:sp>
        <p:nvSpPr>
          <p:cNvPr id="35" name="Rectangle 34">
            <a:extLst>
              <a:ext uri="{FF2B5EF4-FFF2-40B4-BE49-F238E27FC236}">
                <a16:creationId xmlns:a16="http://schemas.microsoft.com/office/drawing/2014/main" id="{FE4CB7C8-8BF6-6549-8886-382C4C07835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3">
            <a:extLst>
              <a:ext uri="{FF2B5EF4-FFF2-40B4-BE49-F238E27FC236}">
                <a16:creationId xmlns:a16="http://schemas.microsoft.com/office/drawing/2014/main" id="{81CB0771-269F-A54A-B96B-85252EC8A303}"/>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7" name="Text Placeholder 22">
            <a:extLst>
              <a:ext uri="{FF2B5EF4-FFF2-40B4-BE49-F238E27FC236}">
                <a16:creationId xmlns:a16="http://schemas.microsoft.com/office/drawing/2014/main" id="{E5AF9498-5547-4428-AA93-FB2ACDFF7132}"/>
              </a:ext>
            </a:extLst>
          </p:cNvPr>
          <p:cNvSpPr>
            <a:spLocks noGrp="1"/>
          </p:cNvSpPr>
          <p:nvPr>
            <p:ph type="body" sz="quarter" idx="17" hasCustomPrompt="1"/>
          </p:nvPr>
        </p:nvSpPr>
        <p:spPr>
          <a:xfrm>
            <a:off x="343958" y="6536005"/>
            <a:ext cx="7595562" cy="153888"/>
          </a:xfrm>
        </p:spPr>
        <p:txBody>
          <a:bodyPr wrap="square">
            <a:spAutoFit/>
          </a:bodyPr>
          <a:lstStyle>
            <a:lvl1pPr marL="0" indent="0">
              <a:buNone/>
              <a:defRPr sz="1000"/>
            </a:lvl1pPr>
          </a:lstStyle>
          <a:p>
            <a:pPr lvl="0"/>
            <a:r>
              <a:rPr lang="en-US"/>
              <a:t>SOURCE &lt;Reference, enabling reader to know exactly where to find information/how information was derived&gt;</a:t>
            </a:r>
          </a:p>
        </p:txBody>
      </p:sp>
    </p:spTree>
    <p:extLst>
      <p:ext uri="{BB962C8B-B14F-4D97-AF65-F5344CB8AC3E}">
        <p14:creationId xmlns:p14="http://schemas.microsoft.com/office/powerpoint/2010/main" val="3045704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Page - Ligh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CA9CB6-04EE-934B-B7C3-DC0A468D06C5}"/>
              </a:ext>
            </a:extLst>
          </p:cNvPr>
          <p:cNvPicPr>
            <a:picLocks noChangeAspect="1"/>
          </p:cNvPicPr>
          <p:nvPr userDrawn="1"/>
        </p:nvPicPr>
        <p:blipFill rotWithShape="1">
          <a:blip r:embed="rId2"/>
          <a:srcRect r="39142"/>
          <a:stretch/>
        </p:blipFill>
        <p:spPr>
          <a:xfrm>
            <a:off x="6056691" y="253636"/>
            <a:ext cx="3849310" cy="6325117"/>
          </a:xfrm>
          <a:prstGeom prst="rect">
            <a:avLst/>
          </a:prstGeom>
        </p:spPr>
      </p:pic>
      <p:sp>
        <p:nvSpPr>
          <p:cNvPr id="3" name="Subtitle 2"/>
          <p:cNvSpPr>
            <a:spLocks noGrp="1"/>
          </p:cNvSpPr>
          <p:nvPr>
            <p:ph type="subTitle" idx="1" hasCustomPrompt="1"/>
          </p:nvPr>
        </p:nvSpPr>
        <p:spPr>
          <a:xfrm>
            <a:off x="750053" y="5368913"/>
            <a:ext cx="5864879" cy="332399"/>
          </a:xfrm>
        </p:spPr>
        <p:txBody>
          <a:bodyPr wrap="square" lIns="0" tIns="0" rIns="0" bIns="0">
            <a:sp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&lt;Project name/Meeting&gt;</a:t>
            </a:r>
          </a:p>
        </p:txBody>
      </p:sp>
      <p:sp>
        <p:nvSpPr>
          <p:cNvPr id="9" name="Rectangle 8">
            <a:extLst>
              <a:ext uri="{FF2B5EF4-FFF2-40B4-BE49-F238E27FC236}">
                <a16:creationId xmlns:a16="http://schemas.microsoft.com/office/drawing/2014/main" id="{281C2A39-6EC8-9840-8CCA-1245AC4D85E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BEC3167C-BA46-C240-BAD8-7058F4414FAF}"/>
              </a:ext>
            </a:extLst>
          </p:cNvPr>
          <p:cNvSpPr>
            <a:spLocks noGrp="1"/>
          </p:cNvSpPr>
          <p:nvPr>
            <p:ph type="body" sz="quarter" idx="10" hasCustomPrompt="1"/>
          </p:nvPr>
        </p:nvSpPr>
        <p:spPr>
          <a:xfrm>
            <a:off x="750053" y="5847092"/>
            <a:ext cx="5864879" cy="221599"/>
          </a:xfrm>
        </p:spPr>
        <p:txBody>
          <a:bodyPr wrap="square">
            <a:spAutoFit/>
          </a:bodyPr>
          <a:lstStyle>
            <a:lvl1pPr marL="0" indent="0">
              <a:buNone/>
              <a:defRPr/>
            </a:lvl1pPr>
          </a:lstStyle>
          <a:p>
            <a:pPr lvl="0"/>
            <a:r>
              <a:rPr lang="en-US"/>
              <a:t>&lt;Date&gt;</a:t>
            </a:r>
          </a:p>
        </p:txBody>
      </p:sp>
      <p:sp>
        <p:nvSpPr>
          <p:cNvPr id="8" name="Title 1">
            <a:extLst>
              <a:ext uri="{FF2B5EF4-FFF2-40B4-BE49-F238E27FC236}">
                <a16:creationId xmlns:a16="http://schemas.microsoft.com/office/drawing/2014/main" id="{40C215A1-C7F2-0B44-9018-801881B5AFAE}"/>
              </a:ext>
            </a:extLst>
          </p:cNvPr>
          <p:cNvSpPr>
            <a:spLocks noGrp="1"/>
          </p:cNvSpPr>
          <p:nvPr>
            <p:ph type="ctrTitle" hasCustomPrompt="1"/>
          </p:nvPr>
        </p:nvSpPr>
        <p:spPr>
          <a:xfrm>
            <a:off x="750053" y="4043609"/>
            <a:ext cx="5864879" cy="553998"/>
          </a:xfrm>
        </p:spPr>
        <p:txBody>
          <a:bodyPr anchor="t" anchorCtr="0"/>
          <a:lstStyle>
            <a:lvl1pPr algn="l">
              <a:defRPr sz="4000"/>
            </a:lvl1pPr>
          </a:lstStyle>
          <a:p>
            <a:r>
              <a:rPr lang="en-US"/>
              <a:t>&lt;Thank you&gt;</a:t>
            </a:r>
          </a:p>
        </p:txBody>
      </p:sp>
    </p:spTree>
    <p:extLst>
      <p:ext uri="{BB962C8B-B14F-4D97-AF65-F5344CB8AC3E}">
        <p14:creationId xmlns:p14="http://schemas.microsoft.com/office/powerpoint/2010/main" val="1218720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C9F56425-9EFB-4803-BECE-A6C465C11444}"/>
              </a:ext>
            </a:extLst>
          </p:cNvPr>
          <p:cNvPicPr>
            <a:picLocks noChangeAspect="1"/>
          </p:cNvPicPr>
          <p:nvPr userDrawn="1"/>
        </p:nvPicPr>
        <p:blipFill>
          <a:blip r:embed="rId2"/>
          <a:stretch>
            <a:fillRect/>
          </a:stretch>
        </p:blipFill>
        <p:spPr>
          <a:xfrm>
            <a:off x="461554" y="5450232"/>
            <a:ext cx="1485322" cy="1215559"/>
          </a:xfrm>
          <a:prstGeom prst="rect">
            <a:avLst/>
          </a:prstGeom>
        </p:spPr>
      </p:pic>
      <p:sp>
        <p:nvSpPr>
          <p:cNvPr id="35" name="Rectangle 34">
            <a:extLst>
              <a:ext uri="{FF2B5EF4-FFF2-40B4-BE49-F238E27FC236}">
                <a16:creationId xmlns:a16="http://schemas.microsoft.com/office/drawing/2014/main" id="{FE4CB7C8-8BF6-6549-8886-382C4C07835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 name="TextBox 2">
            <a:extLst>
              <a:ext uri="{FF2B5EF4-FFF2-40B4-BE49-F238E27FC236}">
                <a16:creationId xmlns:a16="http://schemas.microsoft.com/office/drawing/2014/main" id="{488E577E-30E0-5D49-A8DA-3F600377E8A6}"/>
              </a:ext>
            </a:extLst>
          </p:cNvPr>
          <p:cNvSpPr txBox="1"/>
          <p:nvPr userDrawn="1"/>
        </p:nvSpPr>
        <p:spPr>
          <a:xfrm>
            <a:off x="2139633" y="1416435"/>
            <a:ext cx="1788886" cy="169277"/>
          </a:xfrm>
          <a:prstGeom prst="rect">
            <a:avLst/>
          </a:prstGeom>
          <a:noFill/>
        </p:spPr>
        <p:txBody>
          <a:bodyPr wrap="square" lIns="0" tIns="0" rIns="0" bIns="0" rtlCol="0">
            <a:spAutoFit/>
          </a:bodyPr>
          <a:lstStyle/>
          <a:p>
            <a:r>
              <a:rPr lang="en-AU" sz="1100" b="0">
                <a:latin typeface="Arial" panose="020B0604020202020204" pitchFamily="34" charset="0"/>
                <a:cs typeface="Arial" panose="020B0604020202020204" pitchFamily="34" charset="0"/>
              </a:rPr>
              <a:t>Click</a:t>
            </a:r>
            <a:r>
              <a:rPr lang="en-AU" sz="1100" b="1">
                <a:latin typeface="Arial" panose="020B0604020202020204" pitchFamily="34" charset="0"/>
                <a:cs typeface="Arial" panose="020B0604020202020204" pitchFamily="34" charset="0"/>
              </a:rPr>
              <a:t> File &gt; Save a Copy</a:t>
            </a:r>
          </a:p>
        </p:txBody>
      </p:sp>
      <p:sp>
        <p:nvSpPr>
          <p:cNvPr id="7" name="TextBox 6">
            <a:extLst>
              <a:ext uri="{FF2B5EF4-FFF2-40B4-BE49-F238E27FC236}">
                <a16:creationId xmlns:a16="http://schemas.microsoft.com/office/drawing/2014/main" id="{A10054D0-EBB3-FB4F-AB08-DCD9E61CEC13}"/>
              </a:ext>
            </a:extLst>
          </p:cNvPr>
          <p:cNvSpPr txBox="1"/>
          <p:nvPr userDrawn="1"/>
        </p:nvSpPr>
        <p:spPr>
          <a:xfrm>
            <a:off x="287997" y="155466"/>
            <a:ext cx="8054813" cy="369332"/>
          </a:xfrm>
          <a:prstGeom prst="rect">
            <a:avLst/>
          </a:prstGeom>
          <a:noFill/>
        </p:spPr>
        <p:txBody>
          <a:bodyPr wrap="square" lIns="0" tIns="0" rIns="0" bIns="0" rtlCol="0">
            <a:spAutoFit/>
          </a:bodyPr>
          <a:lstStyle/>
          <a:p>
            <a:r>
              <a:rPr lang="en-US" sz="2400" b="1" i="0">
                <a:latin typeface="Arial" panose="020B0604020202020204" pitchFamily="34" charset="0"/>
                <a:cs typeface="Arial" panose="020B0604020202020204" pitchFamily="34" charset="0"/>
              </a:rPr>
              <a:t>Save this template as your default new presentation</a:t>
            </a:r>
          </a:p>
        </p:txBody>
      </p:sp>
      <p:pic>
        <p:nvPicPr>
          <p:cNvPr id="2" name="Picture 1">
            <a:extLst>
              <a:ext uri="{FF2B5EF4-FFF2-40B4-BE49-F238E27FC236}">
                <a16:creationId xmlns:a16="http://schemas.microsoft.com/office/drawing/2014/main" id="{50F26AFC-1DB7-46FE-9D34-2F8A29D561E0}"/>
              </a:ext>
            </a:extLst>
          </p:cNvPr>
          <p:cNvPicPr>
            <a:picLocks noChangeAspect="1"/>
          </p:cNvPicPr>
          <p:nvPr userDrawn="1"/>
        </p:nvPicPr>
        <p:blipFill>
          <a:blip r:embed="rId3"/>
          <a:stretch>
            <a:fillRect/>
          </a:stretch>
        </p:blipFill>
        <p:spPr>
          <a:xfrm>
            <a:off x="461554" y="828791"/>
            <a:ext cx="1323703" cy="1321023"/>
          </a:xfrm>
          <a:prstGeom prst="rect">
            <a:avLst/>
          </a:prstGeom>
        </p:spPr>
      </p:pic>
      <p:pic>
        <p:nvPicPr>
          <p:cNvPr id="6" name="Picture 5">
            <a:extLst>
              <a:ext uri="{FF2B5EF4-FFF2-40B4-BE49-F238E27FC236}">
                <a16:creationId xmlns:a16="http://schemas.microsoft.com/office/drawing/2014/main" id="{6FC8D06A-E3F9-4B4E-A5AC-27A5BA6A61BE}"/>
              </a:ext>
            </a:extLst>
          </p:cNvPr>
          <p:cNvPicPr>
            <a:picLocks noChangeAspect="1"/>
          </p:cNvPicPr>
          <p:nvPr userDrawn="1"/>
        </p:nvPicPr>
        <p:blipFill>
          <a:blip r:embed="rId4"/>
          <a:stretch>
            <a:fillRect/>
          </a:stretch>
        </p:blipFill>
        <p:spPr>
          <a:xfrm>
            <a:off x="461554" y="2310642"/>
            <a:ext cx="3891975" cy="1460169"/>
          </a:xfrm>
          <a:prstGeom prst="rect">
            <a:avLst/>
          </a:prstGeom>
        </p:spPr>
      </p:pic>
      <p:sp>
        <p:nvSpPr>
          <p:cNvPr id="14" name="Arrow: Left 13">
            <a:extLst>
              <a:ext uri="{FF2B5EF4-FFF2-40B4-BE49-F238E27FC236}">
                <a16:creationId xmlns:a16="http://schemas.microsoft.com/office/drawing/2014/main" id="{1CB56961-11B3-46CD-920E-0A7886E362F6}"/>
              </a:ext>
            </a:extLst>
          </p:cNvPr>
          <p:cNvSpPr/>
          <p:nvPr userDrawn="1"/>
        </p:nvSpPr>
        <p:spPr>
          <a:xfrm>
            <a:off x="923108" y="1434605"/>
            <a:ext cx="1111069" cy="13293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a:solidFill>
                <a:schemeClr val="bg1"/>
              </a:solidFill>
            </a:endParaRPr>
          </a:p>
        </p:txBody>
      </p:sp>
      <p:sp>
        <p:nvSpPr>
          <p:cNvPr id="16" name="TextBox 15">
            <a:extLst>
              <a:ext uri="{FF2B5EF4-FFF2-40B4-BE49-F238E27FC236}">
                <a16:creationId xmlns:a16="http://schemas.microsoft.com/office/drawing/2014/main" id="{86CA2602-D4DB-4773-A0A4-2ACFC42CEDBA}"/>
              </a:ext>
            </a:extLst>
          </p:cNvPr>
          <p:cNvSpPr txBox="1"/>
          <p:nvPr userDrawn="1"/>
        </p:nvSpPr>
        <p:spPr>
          <a:xfrm>
            <a:off x="5318262" y="2904263"/>
            <a:ext cx="3059382" cy="338554"/>
          </a:xfrm>
          <a:prstGeom prst="rect">
            <a:avLst/>
          </a:prstGeom>
          <a:noFill/>
        </p:spPr>
        <p:txBody>
          <a:bodyPr wrap="square" lIns="0" tIns="0" rIns="0" bIns="0" rtlCol="0">
            <a:spAutoFit/>
          </a:bodyPr>
          <a:lstStyle/>
          <a:p>
            <a:pPr rtl="0"/>
            <a:r>
              <a:rPr lang="en-AU" sz="1100" b="0">
                <a:latin typeface="Arial" panose="020B0604020202020204" pitchFamily="34" charset="0"/>
                <a:cs typeface="Arial" panose="020B0604020202020204" pitchFamily="34" charset="0"/>
              </a:rPr>
              <a:t>Select any location on your PC and </a:t>
            </a:r>
            <a:r>
              <a:rPr lang="en-AU" sz="1100" b="1">
                <a:latin typeface="Arial" panose="020B0604020202020204" pitchFamily="34" charset="0"/>
                <a:cs typeface="Arial" panose="020B0604020202020204" pitchFamily="34" charset="0"/>
              </a:rPr>
              <a:t>save as PowerPoint Template (.</a:t>
            </a:r>
            <a:r>
              <a:rPr lang="en-AU" sz="1100" b="1" err="1">
                <a:latin typeface="Arial" panose="020B0604020202020204" pitchFamily="34" charset="0"/>
                <a:cs typeface="Arial" panose="020B0604020202020204" pitchFamily="34" charset="0"/>
              </a:rPr>
              <a:t>potx</a:t>
            </a:r>
            <a:r>
              <a:rPr lang="en-AU" sz="1100" b="1">
                <a:latin typeface="Arial" panose="020B0604020202020204" pitchFamily="34" charset="0"/>
                <a:cs typeface="Arial" panose="020B0604020202020204" pitchFamily="34" charset="0"/>
              </a:rPr>
              <a:t>)</a:t>
            </a:r>
          </a:p>
        </p:txBody>
      </p:sp>
      <p:sp>
        <p:nvSpPr>
          <p:cNvPr id="17" name="Arrow: Left 16">
            <a:extLst>
              <a:ext uri="{FF2B5EF4-FFF2-40B4-BE49-F238E27FC236}">
                <a16:creationId xmlns:a16="http://schemas.microsoft.com/office/drawing/2014/main" id="{0505A4CE-EDD7-45D1-9C7F-999BFB29D362}"/>
              </a:ext>
            </a:extLst>
          </p:cNvPr>
          <p:cNvSpPr/>
          <p:nvPr userDrawn="1"/>
        </p:nvSpPr>
        <p:spPr>
          <a:xfrm>
            <a:off x="4101737" y="3007071"/>
            <a:ext cx="1111069" cy="13293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rtl="0"/>
            <a:endParaRPr lang="en-AU" sz="1200" b="1">
              <a:solidFill>
                <a:schemeClr val="bg1"/>
              </a:solidFill>
            </a:endParaRPr>
          </a:p>
        </p:txBody>
      </p:sp>
      <p:pic>
        <p:nvPicPr>
          <p:cNvPr id="15" name="Picture 14">
            <a:extLst>
              <a:ext uri="{FF2B5EF4-FFF2-40B4-BE49-F238E27FC236}">
                <a16:creationId xmlns:a16="http://schemas.microsoft.com/office/drawing/2014/main" id="{02C7C58F-CE3D-4A8A-83D2-8BADA2818182}"/>
              </a:ext>
            </a:extLst>
          </p:cNvPr>
          <p:cNvPicPr>
            <a:picLocks noChangeAspect="1"/>
          </p:cNvPicPr>
          <p:nvPr userDrawn="1"/>
        </p:nvPicPr>
        <p:blipFill>
          <a:blip r:embed="rId5"/>
          <a:stretch>
            <a:fillRect/>
          </a:stretch>
        </p:blipFill>
        <p:spPr>
          <a:xfrm>
            <a:off x="461554" y="3976515"/>
            <a:ext cx="3004640" cy="1268013"/>
          </a:xfrm>
          <a:prstGeom prst="rect">
            <a:avLst/>
          </a:prstGeom>
        </p:spPr>
      </p:pic>
      <p:sp>
        <p:nvSpPr>
          <p:cNvPr id="19" name="TextBox 18">
            <a:extLst>
              <a:ext uri="{FF2B5EF4-FFF2-40B4-BE49-F238E27FC236}">
                <a16:creationId xmlns:a16="http://schemas.microsoft.com/office/drawing/2014/main" id="{F7FBC2CF-6E43-4A2B-998C-1B9233317C20}"/>
              </a:ext>
            </a:extLst>
          </p:cNvPr>
          <p:cNvSpPr txBox="1"/>
          <p:nvPr userDrawn="1"/>
        </p:nvSpPr>
        <p:spPr>
          <a:xfrm>
            <a:off x="3250701" y="4949563"/>
            <a:ext cx="6511607" cy="169277"/>
          </a:xfrm>
          <a:prstGeom prst="rect">
            <a:avLst/>
          </a:prstGeom>
          <a:noFill/>
        </p:spPr>
        <p:txBody>
          <a:bodyPr wrap="square" lIns="0" tIns="0" rIns="0" bIns="0" rtlCol="0">
            <a:spAutoFit/>
          </a:bodyPr>
          <a:lstStyle/>
          <a:p>
            <a:pPr rtl="0"/>
            <a:r>
              <a:rPr lang="en-AU" sz="1100" b="0">
                <a:latin typeface="Arial" panose="020B0604020202020204" pitchFamily="34" charset="0"/>
                <a:cs typeface="Arial" panose="020B0604020202020204" pitchFamily="34" charset="0"/>
              </a:rPr>
              <a:t>Click</a:t>
            </a:r>
            <a:r>
              <a:rPr lang="en-AU" sz="1100" b="1">
                <a:latin typeface="Arial" panose="020B0604020202020204" pitchFamily="34" charset="0"/>
                <a:cs typeface="Arial" panose="020B0604020202020204" pitchFamily="34" charset="0"/>
              </a:rPr>
              <a:t> File &gt; New &gt; Personal</a:t>
            </a:r>
            <a:r>
              <a:rPr lang="en-AU" sz="1100" b="0">
                <a:latin typeface="Arial" panose="020B0604020202020204" pitchFamily="34" charset="0"/>
                <a:cs typeface="Arial" panose="020B0604020202020204" pitchFamily="34" charset="0"/>
              </a:rPr>
              <a:t>, then click on the pin icon in the bottom right next to your template </a:t>
            </a:r>
            <a:endParaRPr lang="en-AU" sz="1100" b="1">
              <a:latin typeface="Arial" panose="020B0604020202020204" pitchFamily="34" charset="0"/>
              <a:cs typeface="Arial" panose="020B0604020202020204" pitchFamily="34" charset="0"/>
            </a:endParaRPr>
          </a:p>
        </p:txBody>
      </p:sp>
      <p:sp>
        <p:nvSpPr>
          <p:cNvPr id="20" name="Arrow: Left 19">
            <a:extLst>
              <a:ext uri="{FF2B5EF4-FFF2-40B4-BE49-F238E27FC236}">
                <a16:creationId xmlns:a16="http://schemas.microsoft.com/office/drawing/2014/main" id="{309ABA53-3A73-4FF2-B704-EA195F19D46A}"/>
              </a:ext>
            </a:extLst>
          </p:cNvPr>
          <p:cNvSpPr/>
          <p:nvPr userDrawn="1"/>
        </p:nvSpPr>
        <p:spPr>
          <a:xfrm>
            <a:off x="2034177" y="4967733"/>
            <a:ext cx="1111069" cy="13293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rtl="0"/>
            <a:endParaRPr lang="en-AU" sz="1200" b="1">
              <a:solidFill>
                <a:schemeClr val="bg1"/>
              </a:solidFill>
            </a:endParaRPr>
          </a:p>
        </p:txBody>
      </p:sp>
      <p:sp>
        <p:nvSpPr>
          <p:cNvPr id="18" name="Oval 17">
            <a:extLst>
              <a:ext uri="{FF2B5EF4-FFF2-40B4-BE49-F238E27FC236}">
                <a16:creationId xmlns:a16="http://schemas.microsoft.com/office/drawing/2014/main" id="{B721B615-C8DC-4715-889E-EB4CA6B563AB}"/>
              </a:ext>
            </a:extLst>
          </p:cNvPr>
          <p:cNvSpPr/>
          <p:nvPr userDrawn="1"/>
        </p:nvSpPr>
        <p:spPr>
          <a:xfrm>
            <a:off x="1715588" y="5091962"/>
            <a:ext cx="130629" cy="14385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a:solidFill>
                <a:schemeClr val="bg1"/>
              </a:solidFill>
            </a:endParaRPr>
          </a:p>
        </p:txBody>
      </p:sp>
      <p:sp>
        <p:nvSpPr>
          <p:cNvPr id="24" name="TextBox 23">
            <a:extLst>
              <a:ext uri="{FF2B5EF4-FFF2-40B4-BE49-F238E27FC236}">
                <a16:creationId xmlns:a16="http://schemas.microsoft.com/office/drawing/2014/main" id="{B9859C7E-1806-4A83-B7F6-1A1637D21123}"/>
              </a:ext>
            </a:extLst>
          </p:cNvPr>
          <p:cNvSpPr txBox="1"/>
          <p:nvPr userDrawn="1"/>
        </p:nvSpPr>
        <p:spPr>
          <a:xfrm>
            <a:off x="3250702" y="6335392"/>
            <a:ext cx="5240156" cy="338554"/>
          </a:xfrm>
          <a:prstGeom prst="rect">
            <a:avLst/>
          </a:prstGeom>
          <a:noFill/>
        </p:spPr>
        <p:txBody>
          <a:bodyPr wrap="square" lIns="0" tIns="0" rIns="0" bIns="0" rtlCol="0">
            <a:spAutoFit/>
          </a:bodyPr>
          <a:lstStyle/>
          <a:p>
            <a:pPr rtl="0"/>
            <a:r>
              <a:rPr lang="en-AU" sz="1100" b="0">
                <a:latin typeface="Arial" panose="020B0604020202020204" pitchFamily="34" charset="0"/>
                <a:cs typeface="Arial" panose="020B0604020202020204" pitchFamily="34" charset="0"/>
              </a:rPr>
              <a:t>Click</a:t>
            </a:r>
            <a:r>
              <a:rPr lang="en-AU" sz="1100" b="1">
                <a:latin typeface="Arial" panose="020B0604020202020204" pitchFamily="34" charset="0"/>
                <a:cs typeface="Arial" panose="020B0604020202020204" pitchFamily="34" charset="0"/>
              </a:rPr>
              <a:t> File &gt; New </a:t>
            </a:r>
            <a:r>
              <a:rPr lang="en-AU" sz="1100" b="0">
                <a:latin typeface="Arial" panose="020B0604020202020204" pitchFamily="34" charset="0"/>
                <a:cs typeface="Arial" panose="020B0604020202020204" pitchFamily="34" charset="0"/>
              </a:rPr>
              <a:t>and the template will appear in the top left of the page, available whenever you want to create a new presentation</a:t>
            </a:r>
            <a:endParaRPr lang="en-AU" sz="1100" b="1">
              <a:latin typeface="Arial" panose="020B0604020202020204" pitchFamily="34" charset="0"/>
              <a:cs typeface="Arial" panose="020B0604020202020204" pitchFamily="34" charset="0"/>
            </a:endParaRPr>
          </a:p>
        </p:txBody>
      </p:sp>
      <p:sp>
        <p:nvSpPr>
          <p:cNvPr id="25" name="Arrow: Left 24">
            <a:extLst>
              <a:ext uri="{FF2B5EF4-FFF2-40B4-BE49-F238E27FC236}">
                <a16:creationId xmlns:a16="http://schemas.microsoft.com/office/drawing/2014/main" id="{52DA2A95-D8C7-4C4B-85C8-FB67BE1BFED4}"/>
              </a:ext>
            </a:extLst>
          </p:cNvPr>
          <p:cNvSpPr/>
          <p:nvPr userDrawn="1"/>
        </p:nvSpPr>
        <p:spPr>
          <a:xfrm>
            <a:off x="2034177" y="6353562"/>
            <a:ext cx="1111069" cy="13293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rtl="0"/>
            <a:endParaRPr lang="en-AU" sz="1200" b="1">
              <a:solidFill>
                <a:schemeClr val="bg1"/>
              </a:solidFill>
            </a:endParaRPr>
          </a:p>
        </p:txBody>
      </p:sp>
      <p:sp>
        <p:nvSpPr>
          <p:cNvPr id="26" name="Oval 25">
            <a:extLst>
              <a:ext uri="{FF2B5EF4-FFF2-40B4-BE49-F238E27FC236}">
                <a16:creationId xmlns:a16="http://schemas.microsoft.com/office/drawing/2014/main" id="{1F3E9C7A-E46E-4984-961D-23900C0F599B}"/>
              </a:ext>
            </a:extLst>
          </p:cNvPr>
          <p:cNvSpPr/>
          <p:nvPr userDrawn="1"/>
        </p:nvSpPr>
        <p:spPr>
          <a:xfrm>
            <a:off x="1288868" y="6069875"/>
            <a:ext cx="639854" cy="59591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a:solidFill>
                <a:schemeClr val="bg1"/>
              </a:solidFill>
            </a:endParaRPr>
          </a:p>
        </p:txBody>
      </p:sp>
    </p:spTree>
    <p:extLst>
      <p:ext uri="{BB962C8B-B14F-4D97-AF65-F5344CB8AC3E}">
        <p14:creationId xmlns:p14="http://schemas.microsoft.com/office/powerpoint/2010/main" val="652462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tyle Guide">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FE4CB7C8-8BF6-6549-8886-382C4C07835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 name="TextBox 2">
            <a:extLst>
              <a:ext uri="{FF2B5EF4-FFF2-40B4-BE49-F238E27FC236}">
                <a16:creationId xmlns:a16="http://schemas.microsoft.com/office/drawing/2014/main" id="{488E577E-30E0-5D49-A8DA-3F600377E8A6}"/>
              </a:ext>
            </a:extLst>
          </p:cNvPr>
          <p:cNvSpPr txBox="1"/>
          <p:nvPr userDrawn="1"/>
        </p:nvSpPr>
        <p:spPr>
          <a:xfrm>
            <a:off x="287998" y="1301598"/>
            <a:ext cx="8593209" cy="5396349"/>
          </a:xfrm>
          <a:prstGeom prst="rect">
            <a:avLst/>
          </a:prstGeom>
          <a:noFill/>
        </p:spPr>
        <p:txBody>
          <a:bodyPr wrap="square" lIns="0" tIns="0" rIns="0" bIns="0" rtlCol="0">
            <a:spAutoFit/>
          </a:bodyPr>
          <a:lstStyle/>
          <a:p>
            <a:r>
              <a:rPr lang="en-AU" sz="1100" b="1" dirty="0">
                <a:latin typeface="Arial" panose="020B0604020202020204" pitchFamily="34" charset="0"/>
                <a:cs typeface="Arial" panose="020B0604020202020204" pitchFamily="34" charset="0"/>
              </a:rPr>
              <a:t>Leads</a:t>
            </a:r>
          </a:p>
          <a:p>
            <a:pPr marL="180000" marR="0" lvl="0" indent="-180000" algn="l" defTabSz="457200" rtl="0" eaLnBrk="1" fontAlgn="auto" latinLnBrk="0" hangingPunct="1">
              <a:lnSpc>
                <a:spcPct val="100000"/>
              </a:lnSpc>
              <a:spcBef>
                <a:spcPts val="200"/>
              </a:spcBef>
              <a:spcAft>
                <a:spcPts val="0"/>
              </a:spcAft>
              <a:buClrTx/>
              <a:buSzTx/>
              <a:buFont typeface="Arial" panose="020B0604020202020204" pitchFamily="34" charset="0"/>
              <a:buChar char="•"/>
              <a:tabLst/>
              <a:defRPr/>
            </a:pPr>
            <a:r>
              <a:rPr lang="en-US" sz="1100" b="0" dirty="0">
                <a:latin typeface="Arial" panose="020B0604020202020204" pitchFamily="34" charset="0"/>
                <a:cs typeface="Arial" panose="020B0604020202020204" pitchFamily="34" charset="0"/>
              </a:rPr>
              <a:t>The leads on each page should, when read together, tell the full story of the pack</a:t>
            </a:r>
          </a:p>
          <a:p>
            <a:pPr marL="180000" indent="-180000">
              <a:spcBef>
                <a:spcPts val="200"/>
              </a:spcBef>
              <a:buFont typeface="Arial" panose="020B0604020202020204" pitchFamily="34" charset="0"/>
              <a:buChar char="•"/>
            </a:pPr>
            <a:r>
              <a:rPr lang="en-AU" sz="1100" b="0" dirty="0">
                <a:latin typeface="Arial" panose="020B0604020202020204" pitchFamily="34" charset="0"/>
                <a:cs typeface="Arial" panose="020B0604020202020204" pitchFamily="34" charset="0"/>
              </a:rPr>
              <a:t>Title of page (the ‘lead’) is at most two lines and structured as a descriptive sentence, not a header</a:t>
            </a:r>
          </a:p>
          <a:p>
            <a:pPr marL="180000" indent="-180000">
              <a:spcBef>
                <a:spcPts val="200"/>
              </a:spcBef>
              <a:buFont typeface="Arial" panose="020B0604020202020204" pitchFamily="34" charset="0"/>
              <a:buChar char="•"/>
            </a:pPr>
            <a:r>
              <a:rPr lang="en-AU" sz="1100" b="0" dirty="0">
                <a:latin typeface="Arial" panose="020B0604020202020204" pitchFamily="34" charset="0"/>
                <a:cs typeface="Arial" panose="020B0604020202020204" pitchFamily="34" charset="0"/>
              </a:rPr>
              <a:t>Capital letters only for beginning of lead and for proper nouns (not every word in lead)</a:t>
            </a:r>
          </a:p>
          <a:p>
            <a:pPr marL="180000" indent="-180000">
              <a:spcBef>
                <a:spcPts val="200"/>
              </a:spcBef>
              <a:buFont typeface="Arial" panose="020B0604020202020204" pitchFamily="34" charset="0"/>
              <a:buChar char="•"/>
            </a:pPr>
            <a:r>
              <a:rPr lang="en-US" sz="1100" b="0" dirty="0">
                <a:latin typeface="Arial" panose="020B0604020202020204" pitchFamily="34" charset="0"/>
                <a:cs typeface="Arial" panose="020B0604020202020204" pitchFamily="34" charset="0"/>
              </a:rPr>
              <a:t>Lead positioned 1cm from top of page</a:t>
            </a:r>
          </a:p>
          <a:p>
            <a:pPr marL="0" indent="0">
              <a:spcBef>
                <a:spcPts val="0"/>
              </a:spcBef>
              <a:buFont typeface="Arial" panose="020B0604020202020204" pitchFamily="34" charset="0"/>
              <a:buNone/>
            </a:pPr>
            <a:endParaRPr lang="en-AU" sz="1100" b="1" dirty="0">
              <a:latin typeface="Arial" panose="020B0604020202020204" pitchFamily="34" charset="0"/>
              <a:cs typeface="Arial" panose="020B0604020202020204" pitchFamily="34" charset="0"/>
            </a:endParaRPr>
          </a:p>
          <a:p>
            <a:pPr>
              <a:spcBef>
                <a:spcPts val="0"/>
              </a:spcBef>
            </a:pPr>
            <a:r>
              <a:rPr lang="en-AU" sz="1100" b="1" dirty="0">
                <a:latin typeface="Arial" panose="020B0604020202020204" pitchFamily="34" charset="0"/>
                <a:cs typeface="Arial" panose="020B0604020202020204" pitchFamily="34" charset="0"/>
              </a:rPr>
              <a:t>Font</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Arial</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Lead should be between 20pt and 30pt; subtitle between 16-20 (if using)</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Outside of lead and subtitle, </a:t>
            </a:r>
            <a:r>
              <a:rPr lang="en-AU" sz="1100" b="1" kern="1200" dirty="0">
                <a:solidFill>
                  <a:schemeClr val="tx1"/>
                </a:solidFill>
                <a:latin typeface="Arial" panose="020B0604020202020204" pitchFamily="34" charset="0"/>
                <a:ea typeface="+mn-ea"/>
                <a:cs typeface="Arial" panose="020B0604020202020204" pitchFamily="34" charset="0"/>
              </a:rPr>
              <a:t>remainder of page should be same font size </a:t>
            </a:r>
            <a:r>
              <a:rPr lang="en-AU" sz="1100" b="0" kern="1200" dirty="0">
                <a:solidFill>
                  <a:schemeClr val="tx1"/>
                </a:solidFill>
                <a:latin typeface="Arial" panose="020B0604020202020204" pitchFamily="34" charset="0"/>
                <a:ea typeface="+mn-ea"/>
                <a:cs typeface="Arial" panose="020B0604020202020204" pitchFamily="34" charset="0"/>
              </a:rPr>
              <a:t>(minimum 12pt, 14pt when presenting a slideshow)</a:t>
            </a:r>
          </a:p>
          <a:p>
            <a:pPr marL="285750" indent="-285750">
              <a:spcBef>
                <a:spcPts val="0"/>
              </a:spcBef>
              <a:buFont typeface="Arial" panose="020B0604020202020204" pitchFamily="34" charset="0"/>
              <a:buChar char="•"/>
            </a:pPr>
            <a:endParaRPr lang="en-AU" sz="1100" b="1" dirty="0">
              <a:latin typeface="Arial" panose="020B0604020202020204" pitchFamily="34" charset="0"/>
              <a:cs typeface="Arial" panose="020B0604020202020204" pitchFamily="34" charset="0"/>
            </a:endParaRPr>
          </a:p>
          <a:p>
            <a:pPr>
              <a:spcBef>
                <a:spcPts val="0"/>
              </a:spcBef>
            </a:pPr>
            <a:r>
              <a:rPr lang="en-AU" sz="1100" b="1" dirty="0">
                <a:latin typeface="Arial" panose="020B0604020202020204" pitchFamily="34" charset="0"/>
                <a:cs typeface="Arial" panose="020B0604020202020204" pitchFamily="34" charset="0"/>
              </a:rPr>
              <a:t>Grammar</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No full stops for lead</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No full stops, commas, semicolons after bullet points</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Only use bullet points where more than one line item</a:t>
            </a:r>
          </a:p>
          <a:p>
            <a:pPr marL="285750" indent="-285750">
              <a:spcBef>
                <a:spcPts val="0"/>
              </a:spcBef>
              <a:buFont typeface="Arial" panose="020B0604020202020204" pitchFamily="34" charset="0"/>
              <a:buChar char="•"/>
            </a:pPr>
            <a:endParaRPr lang="en-AU" sz="1100" b="1" dirty="0">
              <a:latin typeface="Arial" panose="020B0604020202020204" pitchFamily="34" charset="0"/>
              <a:cs typeface="Arial" panose="020B0604020202020204" pitchFamily="34" charset="0"/>
            </a:endParaRPr>
          </a:p>
          <a:p>
            <a:pPr>
              <a:spcBef>
                <a:spcPts val="0"/>
              </a:spcBef>
            </a:pPr>
            <a:r>
              <a:rPr lang="en-AU" sz="1100" b="1" dirty="0">
                <a:latin typeface="Arial" panose="020B0604020202020204" pitchFamily="34" charset="0"/>
                <a:cs typeface="Arial" panose="020B0604020202020204" pitchFamily="34" charset="0"/>
              </a:rPr>
              <a:t>Layout</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Align and justify all content</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No content further left than lead</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Structure the page so that the </a:t>
            </a:r>
            <a:r>
              <a:rPr lang="en-AU" sz="1100" b="1" kern="1200" dirty="0">
                <a:solidFill>
                  <a:schemeClr val="tx1"/>
                </a:solidFill>
                <a:latin typeface="Arial" panose="020B0604020202020204" pitchFamily="34" charset="0"/>
                <a:ea typeface="+mn-ea"/>
                <a:cs typeface="Arial" panose="020B0604020202020204" pitchFamily="34" charset="0"/>
              </a:rPr>
              <a:t>visual logic follow the logic of the content </a:t>
            </a:r>
            <a:r>
              <a:rPr lang="en-AU" sz="1100" b="0" kern="1200" dirty="0">
                <a:solidFill>
                  <a:schemeClr val="tx1"/>
                </a:solidFill>
                <a:latin typeface="Arial" panose="020B0604020202020204" pitchFamily="34" charset="0"/>
                <a:ea typeface="+mn-ea"/>
                <a:cs typeface="Arial" panose="020B0604020202020204" pitchFamily="34" charset="0"/>
              </a:rPr>
              <a:t>and the reader is visually guided through the content</a:t>
            </a:r>
          </a:p>
          <a:p>
            <a:pPr marL="180000" indent="-180000" algn="l" defTabSz="457200" rtl="0" eaLnBrk="1" latinLnBrk="0" hangingPunct="1">
              <a:spcBef>
                <a:spcPts val="200"/>
              </a:spcBef>
              <a:buFont typeface="Arial" panose="020B0604020202020204" pitchFamily="34" charset="0"/>
              <a:buChar char="•"/>
            </a:pPr>
            <a:endParaRPr lang="en-AU" sz="1100" b="0" kern="1200" dirty="0">
              <a:solidFill>
                <a:schemeClr val="tx1"/>
              </a:solidFill>
              <a:latin typeface="Arial" panose="020B0604020202020204" pitchFamily="34" charset="0"/>
              <a:ea typeface="+mn-ea"/>
              <a:cs typeface="Arial" panose="020B0604020202020204" pitchFamily="34" charset="0"/>
            </a:endParaRPr>
          </a:p>
          <a:p>
            <a:pPr>
              <a:spcBef>
                <a:spcPts val="0"/>
              </a:spcBef>
            </a:pPr>
            <a:r>
              <a:rPr lang="en-AU" sz="1100" b="1" dirty="0">
                <a:latin typeface="Arial" panose="020B0604020202020204" pitchFamily="34" charset="0"/>
                <a:cs typeface="Arial" panose="020B0604020202020204" pitchFamily="34" charset="0"/>
              </a:rPr>
              <a:t>Tracker pages</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Tracker pages help provide structure to the presentation and a reminder of key messages</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The use of tracker pages is encouraged when complex material is being presented or is helpful to tell the story</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Examples of tracker pages are provided in the Slide Library</a:t>
            </a:r>
          </a:p>
          <a:p>
            <a:pPr marL="285750" indent="-285750">
              <a:spcBef>
                <a:spcPts val="0"/>
              </a:spcBef>
              <a:buFont typeface="Arial" panose="020B0604020202020204" pitchFamily="34" charset="0"/>
              <a:buChar char="•"/>
            </a:pPr>
            <a:endParaRPr lang="en-AU" sz="1100" b="1" dirty="0">
              <a:latin typeface="Arial" panose="020B0604020202020204" pitchFamily="34" charset="0"/>
              <a:cs typeface="Arial" panose="020B0604020202020204" pitchFamily="34" charset="0"/>
            </a:endParaRPr>
          </a:p>
          <a:p>
            <a:pPr>
              <a:spcBef>
                <a:spcPts val="0"/>
              </a:spcBef>
            </a:pPr>
            <a:r>
              <a:rPr lang="en-AU" sz="1100" b="1" dirty="0">
                <a:latin typeface="Arial" panose="020B0604020202020204" pitchFamily="34" charset="0"/>
                <a:cs typeface="Arial" panose="020B0604020202020204" pitchFamily="34" charset="0"/>
              </a:rPr>
              <a:t>References</a:t>
            </a:r>
          </a:p>
          <a:p>
            <a:pPr marL="180000" indent="-180000" algn="l" defTabSz="457200" rtl="0" eaLnBrk="1" latinLnBrk="0" hangingPunct="1">
              <a:spcBef>
                <a:spcPts val="200"/>
              </a:spcBef>
              <a:buFont typeface="Arial" panose="020B0604020202020204" pitchFamily="34" charset="0"/>
              <a:buChar char="•"/>
            </a:pPr>
            <a:r>
              <a:rPr lang="en-AU" sz="1100" b="0" kern="1200" dirty="0">
                <a:solidFill>
                  <a:schemeClr val="tx1"/>
                </a:solidFill>
                <a:latin typeface="Arial" panose="020B0604020202020204" pitchFamily="34" charset="0"/>
                <a:ea typeface="+mn-ea"/>
                <a:cs typeface="Arial" panose="020B0604020202020204" pitchFamily="34" charset="0"/>
              </a:rPr>
              <a:t>Include sources at the base of every page with data providing clear reference, enabling reader to know exactly where to find information</a:t>
            </a:r>
          </a:p>
        </p:txBody>
      </p:sp>
      <p:sp>
        <p:nvSpPr>
          <p:cNvPr id="4" name="TextBox 3">
            <a:extLst>
              <a:ext uri="{FF2B5EF4-FFF2-40B4-BE49-F238E27FC236}">
                <a16:creationId xmlns:a16="http://schemas.microsoft.com/office/drawing/2014/main" id="{EABD5363-E708-D342-99A2-85C112065629}"/>
              </a:ext>
            </a:extLst>
          </p:cNvPr>
          <p:cNvSpPr txBox="1"/>
          <p:nvPr userDrawn="1"/>
        </p:nvSpPr>
        <p:spPr>
          <a:xfrm>
            <a:off x="273050" y="885884"/>
            <a:ext cx="9235015" cy="215444"/>
          </a:xfrm>
          <a:prstGeom prst="rect">
            <a:avLst/>
          </a:prstGeom>
          <a:noFill/>
        </p:spPr>
        <p:txBody>
          <a:bodyPr wrap="square" lIns="0" tIns="0" rIns="0" bIns="0" rtlCol="0">
            <a:spAutoFit/>
          </a:bodyPr>
          <a:lstStyle/>
          <a:p>
            <a:pPr>
              <a:spcBef>
                <a:spcPts val="0"/>
              </a:spcBef>
            </a:pPr>
            <a:r>
              <a:rPr lang="en-AU" sz="1400" b="0" i="0">
                <a:latin typeface="Arial" panose="020B0604020202020204" pitchFamily="34" charset="0"/>
                <a:ea typeface="Verdana" panose="020B0604030504040204" pitchFamily="34" charset="0"/>
                <a:cs typeface="Arial" panose="020B0604020202020204" pitchFamily="34" charset="0"/>
              </a:rPr>
              <a:t>Follow these guidelines to ensure each page in your presentation is consistently formatted and structured.</a:t>
            </a:r>
          </a:p>
        </p:txBody>
      </p:sp>
      <p:sp>
        <p:nvSpPr>
          <p:cNvPr id="7" name="TextBox 6">
            <a:extLst>
              <a:ext uri="{FF2B5EF4-FFF2-40B4-BE49-F238E27FC236}">
                <a16:creationId xmlns:a16="http://schemas.microsoft.com/office/drawing/2014/main" id="{A10054D0-EBB3-FB4F-AB08-DCD9E61CEC13}"/>
              </a:ext>
            </a:extLst>
          </p:cNvPr>
          <p:cNvSpPr txBox="1"/>
          <p:nvPr userDrawn="1"/>
        </p:nvSpPr>
        <p:spPr>
          <a:xfrm>
            <a:off x="288000" y="154800"/>
            <a:ext cx="6819812" cy="369332"/>
          </a:xfrm>
          <a:prstGeom prst="rect">
            <a:avLst/>
          </a:prstGeom>
          <a:noFill/>
        </p:spPr>
        <p:txBody>
          <a:bodyPr wrap="square" lIns="0" tIns="0" rIns="0" bIns="0" rtlCol="0">
            <a:spAutoFit/>
          </a:bodyPr>
          <a:lstStyle/>
          <a:p>
            <a:r>
              <a:rPr lang="en-US" sz="2400" b="1" i="0">
                <a:latin typeface="Arial" panose="020B0604020202020204" pitchFamily="34" charset="0"/>
                <a:cs typeface="Arial" panose="020B0604020202020204" pitchFamily="34" charset="0"/>
              </a:rPr>
              <a:t>Style Guide</a:t>
            </a:r>
          </a:p>
        </p:txBody>
      </p:sp>
      <p:sp>
        <p:nvSpPr>
          <p:cNvPr id="8" name="Rectangle 7">
            <a:extLst>
              <a:ext uri="{FF2B5EF4-FFF2-40B4-BE49-F238E27FC236}">
                <a16:creationId xmlns:a16="http://schemas.microsoft.com/office/drawing/2014/main" id="{0F95D205-7809-924B-B488-807AF2C3B723}"/>
              </a:ext>
            </a:extLst>
          </p:cNvPr>
          <p:cNvSpPr/>
          <p:nvPr userDrawn="1"/>
        </p:nvSpPr>
        <p:spPr>
          <a:xfrm>
            <a:off x="8943738" y="4890874"/>
            <a:ext cx="652882" cy="296839"/>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AU" sz="1200">
                <a:solidFill>
                  <a:schemeClr val="bg1"/>
                </a:solidFill>
                <a:latin typeface="Arial" panose="020B0604020202020204" pitchFamily="34" charset="0"/>
                <a:cs typeface="Arial" panose="020B0604020202020204" pitchFamily="34" charset="0"/>
              </a:rPr>
              <a:t>xxx</a:t>
            </a:r>
          </a:p>
        </p:txBody>
      </p:sp>
      <p:sp>
        <p:nvSpPr>
          <p:cNvPr id="9" name="Rectangle 8">
            <a:extLst>
              <a:ext uri="{FF2B5EF4-FFF2-40B4-BE49-F238E27FC236}">
                <a16:creationId xmlns:a16="http://schemas.microsoft.com/office/drawing/2014/main" id="{EFB5030B-58B2-BE48-8B54-08190D918CEC}"/>
              </a:ext>
            </a:extLst>
          </p:cNvPr>
          <p:cNvSpPr/>
          <p:nvPr userDrawn="1"/>
        </p:nvSpPr>
        <p:spPr>
          <a:xfrm>
            <a:off x="8937940" y="4541066"/>
            <a:ext cx="652882" cy="278250"/>
          </a:xfrm>
          <a:prstGeom prst="rect">
            <a:avLst/>
          </a:prstGeom>
          <a:solidFill>
            <a:srgbClr val="E2000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200">
                <a:solidFill>
                  <a:schemeClr val="bg1"/>
                </a:solidFill>
                <a:latin typeface="Arial" panose="020B0604020202020204" pitchFamily="34" charset="0"/>
                <a:cs typeface="Arial" panose="020B0604020202020204" pitchFamily="34" charset="0"/>
              </a:rPr>
              <a:t>xxx</a:t>
            </a:r>
          </a:p>
        </p:txBody>
      </p:sp>
      <p:sp>
        <p:nvSpPr>
          <p:cNvPr id="10" name="Rectangle 9">
            <a:extLst>
              <a:ext uri="{FF2B5EF4-FFF2-40B4-BE49-F238E27FC236}">
                <a16:creationId xmlns:a16="http://schemas.microsoft.com/office/drawing/2014/main" id="{063CCCFC-A806-2648-AAC4-56A3A2ADAEB8}"/>
              </a:ext>
            </a:extLst>
          </p:cNvPr>
          <p:cNvSpPr/>
          <p:nvPr userDrawn="1"/>
        </p:nvSpPr>
        <p:spPr>
          <a:xfrm>
            <a:off x="8953941" y="5263071"/>
            <a:ext cx="652882" cy="278250"/>
          </a:xfrm>
          <a:prstGeom prst="rect">
            <a:avLst/>
          </a:prstGeom>
          <a:solidFill>
            <a:srgbClr val="60606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200">
                <a:solidFill>
                  <a:schemeClr val="bg1"/>
                </a:solidFill>
                <a:latin typeface="Arial" panose="020B0604020202020204" pitchFamily="34" charset="0"/>
                <a:cs typeface="Arial" panose="020B0604020202020204" pitchFamily="34" charset="0"/>
              </a:rPr>
              <a:t>xxx</a:t>
            </a:r>
          </a:p>
        </p:txBody>
      </p:sp>
      <p:sp>
        <p:nvSpPr>
          <p:cNvPr id="11" name="Content Placeholder 1">
            <a:extLst>
              <a:ext uri="{FF2B5EF4-FFF2-40B4-BE49-F238E27FC236}">
                <a16:creationId xmlns:a16="http://schemas.microsoft.com/office/drawing/2014/main" id="{8CADAB95-F9CF-2044-9088-0EA2234F9A40}"/>
              </a:ext>
            </a:extLst>
          </p:cNvPr>
          <p:cNvSpPr txBox="1">
            <a:spLocks/>
          </p:cNvSpPr>
          <p:nvPr userDrawn="1"/>
        </p:nvSpPr>
        <p:spPr>
          <a:xfrm>
            <a:off x="8881207" y="4112765"/>
            <a:ext cx="923193" cy="282702"/>
          </a:xfrm>
          <a:prstGeom prst="rect">
            <a:avLst/>
          </a:prstGeom>
        </p:spPr>
        <p:txBody>
          <a:bodyPr vert="horz" lIns="91440" tIns="45720" rIns="91440" bIns="45720" rtlCol="0">
            <a:noAutofit/>
          </a:bodyPr>
          <a:lstStyle>
            <a:lvl1pPr marL="0" indent="0" algn="l" defTabSz="914377" rtl="0" eaLnBrk="1" latinLnBrk="0" hangingPunct="1">
              <a:lnSpc>
                <a:spcPct val="90000"/>
              </a:lnSpc>
              <a:spcBef>
                <a:spcPts val="1000"/>
              </a:spcBef>
              <a:buFont typeface="Arial" panose="020B0604020202020204" pitchFamily="34" charset="0"/>
              <a:buNone/>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0" indent="-228594" algn="l" defTabSz="914377" rtl="0" eaLnBrk="1" latinLnBrk="0" hangingPunct="1">
              <a:lnSpc>
                <a:spcPct val="90000"/>
              </a:lnSpc>
              <a:spcBef>
                <a:spcPts val="500"/>
              </a:spcBef>
              <a:buClrTx/>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468000" indent="-228594" algn="l" defTabSz="914377" rtl="0" eaLnBrk="1" latinLnBrk="0" hangingPunct="1">
              <a:lnSpc>
                <a:spcPct val="90000"/>
              </a:lnSpc>
              <a:spcBef>
                <a:spcPts val="500"/>
              </a:spcBef>
              <a:buClrTx/>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720000" indent="-228594" algn="l" defTabSz="914377" rtl="0" eaLnBrk="1" latinLnBrk="0" hangingPunct="1">
              <a:lnSpc>
                <a:spcPct val="90000"/>
              </a:lnSpc>
              <a:spcBef>
                <a:spcPts val="500"/>
              </a:spcBef>
              <a:buClrTx/>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950400" indent="-228594" algn="l" defTabSz="914377" rtl="0" eaLnBrk="1" latinLnBrk="0" hangingPunct="1">
              <a:lnSpc>
                <a:spcPct val="90000"/>
              </a:lnSpc>
              <a:spcBef>
                <a:spcPts val="500"/>
              </a:spcBef>
              <a:buClrTx/>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AU" sz="1200" b="0" i="0">
                <a:latin typeface="Arial" panose="020B0604020202020204" pitchFamily="34" charset="0"/>
                <a:cs typeface="Arial" panose="020B0604020202020204" pitchFamily="34" charset="0"/>
              </a:rPr>
              <a:t>Colour palette</a:t>
            </a:r>
          </a:p>
        </p:txBody>
      </p:sp>
      <p:sp>
        <p:nvSpPr>
          <p:cNvPr id="12" name="Rectangle 11">
            <a:extLst>
              <a:ext uri="{FF2B5EF4-FFF2-40B4-BE49-F238E27FC236}">
                <a16:creationId xmlns:a16="http://schemas.microsoft.com/office/drawing/2014/main" id="{B4C9924A-A518-1041-A822-FABFF5456E00}"/>
              </a:ext>
            </a:extLst>
          </p:cNvPr>
          <p:cNvSpPr/>
          <p:nvPr userDrawn="1"/>
        </p:nvSpPr>
        <p:spPr>
          <a:xfrm>
            <a:off x="8953941" y="5614779"/>
            <a:ext cx="652882" cy="278250"/>
          </a:xfrm>
          <a:prstGeom prst="rect">
            <a:avLst/>
          </a:prstGeom>
          <a:solidFill>
            <a:srgbClr val="DFDFDF"/>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200">
                <a:solidFill>
                  <a:schemeClr val="tx1">
                    <a:lumMod val="50000"/>
                  </a:schemeClr>
                </a:solidFill>
                <a:latin typeface="Arial" panose="020B0604020202020204" pitchFamily="34" charset="0"/>
                <a:cs typeface="Arial" panose="020B0604020202020204" pitchFamily="34" charset="0"/>
              </a:rPr>
              <a:t>xxx</a:t>
            </a:r>
          </a:p>
        </p:txBody>
      </p:sp>
      <p:sp>
        <p:nvSpPr>
          <p:cNvPr id="13" name="Rectangle 12">
            <a:extLst>
              <a:ext uri="{FF2B5EF4-FFF2-40B4-BE49-F238E27FC236}">
                <a16:creationId xmlns:a16="http://schemas.microsoft.com/office/drawing/2014/main" id="{773E05C5-23EB-DA4A-9F07-4694203635B2}"/>
              </a:ext>
            </a:extLst>
          </p:cNvPr>
          <p:cNvSpPr/>
          <p:nvPr userDrawn="1"/>
        </p:nvSpPr>
        <p:spPr>
          <a:xfrm>
            <a:off x="8953941" y="5966487"/>
            <a:ext cx="652882" cy="27825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AU" sz="1200">
                <a:solidFill>
                  <a:schemeClr val="tx1">
                    <a:lumMod val="50000"/>
                  </a:schemeClr>
                </a:solidFill>
                <a:latin typeface="Arial" panose="020B0604020202020204" pitchFamily="34" charset="0"/>
                <a:cs typeface="Arial" panose="020B0604020202020204" pitchFamily="34" charset="0"/>
              </a:rPr>
              <a:t>xxx</a:t>
            </a:r>
          </a:p>
        </p:txBody>
      </p:sp>
      <p:sp>
        <p:nvSpPr>
          <p:cNvPr id="14" name="TextBox 13">
            <a:extLst>
              <a:ext uri="{FF2B5EF4-FFF2-40B4-BE49-F238E27FC236}">
                <a16:creationId xmlns:a16="http://schemas.microsoft.com/office/drawing/2014/main" id="{725415B3-26E0-4051-B72C-E4540469F9DE}"/>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2513348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BCA9CB6-04EE-934B-B7C3-DC0A468D06C5}"/>
              </a:ext>
            </a:extLst>
          </p:cNvPr>
          <p:cNvPicPr>
            <a:picLocks noChangeAspect="1"/>
          </p:cNvPicPr>
          <p:nvPr userDrawn="1"/>
        </p:nvPicPr>
        <p:blipFill rotWithShape="1">
          <a:blip r:embed="rId2"/>
          <a:srcRect r="39142"/>
          <a:stretch/>
        </p:blipFill>
        <p:spPr>
          <a:xfrm>
            <a:off x="6056691" y="253636"/>
            <a:ext cx="3849310" cy="6325117"/>
          </a:xfrm>
          <a:prstGeom prst="rect">
            <a:avLst/>
          </a:prstGeom>
        </p:spPr>
      </p:pic>
      <p:sp>
        <p:nvSpPr>
          <p:cNvPr id="2" name="Title 1"/>
          <p:cNvSpPr>
            <a:spLocks noGrp="1"/>
          </p:cNvSpPr>
          <p:nvPr>
            <p:ph type="ctrTitle" hasCustomPrompt="1"/>
          </p:nvPr>
        </p:nvSpPr>
        <p:spPr>
          <a:xfrm>
            <a:off x="750053" y="4043609"/>
            <a:ext cx="5864879" cy="553998"/>
          </a:xfrm>
        </p:spPr>
        <p:txBody>
          <a:bodyPr anchor="t" anchorCtr="0"/>
          <a:lstStyle>
            <a:lvl1pPr algn="l">
              <a:defRPr sz="4000"/>
            </a:lvl1pPr>
          </a:lstStyle>
          <a:p>
            <a:r>
              <a:rPr lang="en-US"/>
              <a:t>&lt;Title&gt;</a:t>
            </a:r>
          </a:p>
        </p:txBody>
      </p:sp>
      <p:sp>
        <p:nvSpPr>
          <p:cNvPr id="3" name="Subtitle 2"/>
          <p:cNvSpPr>
            <a:spLocks noGrp="1"/>
          </p:cNvSpPr>
          <p:nvPr>
            <p:ph type="subTitle" idx="1" hasCustomPrompt="1"/>
          </p:nvPr>
        </p:nvSpPr>
        <p:spPr>
          <a:xfrm>
            <a:off x="750053" y="5368913"/>
            <a:ext cx="5864879" cy="332399"/>
          </a:xfrm>
        </p:spPr>
        <p:txBody>
          <a:bodyPr wrap="square" lIns="0" tIns="0" rIns="0" bIns="0">
            <a:sp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&lt;Project name/Meeting&gt;</a:t>
            </a:r>
          </a:p>
        </p:txBody>
      </p:sp>
      <p:sp>
        <p:nvSpPr>
          <p:cNvPr id="9" name="Rectangle 8">
            <a:extLst>
              <a:ext uri="{FF2B5EF4-FFF2-40B4-BE49-F238E27FC236}">
                <a16:creationId xmlns:a16="http://schemas.microsoft.com/office/drawing/2014/main" id="{281C2A39-6EC8-9840-8CCA-1245AC4D85E8}"/>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BEC3167C-BA46-C240-BAD8-7058F4414FAF}"/>
              </a:ext>
            </a:extLst>
          </p:cNvPr>
          <p:cNvSpPr>
            <a:spLocks noGrp="1"/>
          </p:cNvSpPr>
          <p:nvPr>
            <p:ph type="body" sz="quarter" idx="10" hasCustomPrompt="1"/>
          </p:nvPr>
        </p:nvSpPr>
        <p:spPr>
          <a:xfrm>
            <a:off x="750053" y="5847092"/>
            <a:ext cx="5864879" cy="221599"/>
          </a:xfrm>
        </p:spPr>
        <p:txBody>
          <a:bodyPr wrap="square">
            <a:spAutoFit/>
          </a:bodyPr>
          <a:lstStyle>
            <a:lvl1pPr marL="0" indent="0">
              <a:buNone/>
              <a:defRPr/>
            </a:lvl1pPr>
          </a:lstStyle>
          <a:p>
            <a:pPr lvl="0"/>
            <a:r>
              <a:rPr lang="en-US"/>
              <a:t>&lt;Date&gt;</a:t>
            </a:r>
          </a:p>
        </p:txBody>
      </p:sp>
    </p:spTree>
    <p:extLst>
      <p:ext uri="{BB962C8B-B14F-4D97-AF65-F5344CB8AC3E}">
        <p14:creationId xmlns:p14="http://schemas.microsoft.com/office/powerpoint/2010/main" val="309318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66E6E9-9D6B-421A-AB50-3FE8FCEB1A9E}"/>
              </a:ext>
            </a:extLst>
          </p:cNvPr>
          <p:cNvSpPr/>
          <p:nvPr userDrawn="1"/>
        </p:nvSpPr>
        <p:spPr>
          <a:xfrm>
            <a:off x="0" y="3645026"/>
            <a:ext cx="9906001" cy="22013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662"/>
          </a:p>
        </p:txBody>
      </p:sp>
      <p:graphicFrame>
        <p:nvGraphicFramePr>
          <p:cNvPr id="4" name="Object 3" hidden="1"/>
          <p:cNvGraphicFramePr>
            <a:graphicFrameLocks noChangeAspect="1"/>
          </p:cNvGraphicFramePr>
          <p:nvPr userDrawn="1">
            <p:custDataLst>
              <p:tags r:id="rId1"/>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4" name="Object 3"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1" name="Title 1">
            <a:extLst>
              <a:ext uri="{FF2B5EF4-FFF2-40B4-BE49-F238E27FC236}">
                <a16:creationId xmlns:a16="http://schemas.microsoft.com/office/drawing/2014/main" id="{45978C9A-9947-494F-986F-4FB6380FA164}"/>
              </a:ext>
            </a:extLst>
          </p:cNvPr>
          <p:cNvSpPr>
            <a:spLocks noGrp="1"/>
          </p:cNvSpPr>
          <p:nvPr>
            <p:ph type="ctrTitle" hasCustomPrompt="1"/>
          </p:nvPr>
        </p:nvSpPr>
        <p:spPr>
          <a:xfrm>
            <a:off x="750053" y="4468711"/>
            <a:ext cx="7165511" cy="553998"/>
          </a:xfrm>
        </p:spPr>
        <p:txBody>
          <a:bodyPr anchor="ctr" anchorCtr="0"/>
          <a:lstStyle>
            <a:lvl1pPr algn="l">
              <a:defRPr sz="4000">
                <a:solidFill>
                  <a:schemeClr val="bg1"/>
                </a:solidFill>
              </a:defRPr>
            </a:lvl1pPr>
          </a:lstStyle>
          <a:p>
            <a:r>
              <a:rPr lang="en-US"/>
              <a:t>&lt;Section Title&gt;</a:t>
            </a:r>
          </a:p>
        </p:txBody>
      </p:sp>
      <p:sp>
        <p:nvSpPr>
          <p:cNvPr id="15" name="Rectangle 14">
            <a:extLst>
              <a:ext uri="{FF2B5EF4-FFF2-40B4-BE49-F238E27FC236}">
                <a16:creationId xmlns:a16="http://schemas.microsoft.com/office/drawing/2014/main" id="{566029C1-F0D3-E645-B84A-A9F0234D71F7}"/>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B9AE7AFB-9D49-6D4F-94A7-340F26725359}"/>
              </a:ext>
            </a:extLst>
          </p:cNvPr>
          <p:cNvPicPr>
            <a:picLocks noChangeAspect="1"/>
          </p:cNvPicPr>
          <p:nvPr userDrawn="1"/>
        </p:nvPicPr>
        <p:blipFill>
          <a:blip r:embed="rId5"/>
          <a:stretch>
            <a:fillRect/>
          </a:stretch>
        </p:blipFill>
        <p:spPr>
          <a:xfrm>
            <a:off x="8415343" y="3719975"/>
            <a:ext cx="1490658" cy="2051471"/>
          </a:xfrm>
          <a:prstGeom prst="rect">
            <a:avLst/>
          </a:prstGeom>
        </p:spPr>
      </p:pic>
      <p:sp>
        <p:nvSpPr>
          <p:cNvPr id="8" name="Rectangle 7">
            <a:extLst>
              <a:ext uri="{FF2B5EF4-FFF2-40B4-BE49-F238E27FC236}">
                <a16:creationId xmlns:a16="http://schemas.microsoft.com/office/drawing/2014/main" id="{5C2E2863-D43A-49A8-9C4C-8309AE351605}"/>
              </a:ext>
            </a:extLst>
          </p:cNvPr>
          <p:cNvSpPr/>
          <p:nvPr userDrawn="1"/>
        </p:nvSpPr>
        <p:spPr>
          <a:xfrm>
            <a:off x="9956211" y="0"/>
            <a:ext cx="1743808" cy="1696916"/>
          </a:xfrm>
          <a:prstGeom prst="rect">
            <a:avLst/>
          </a:prstGeom>
          <a:noFill/>
          <a:ln w="12700">
            <a:noFill/>
          </a:ln>
        </p:spPr>
        <p:txBody>
          <a:bodyPr rtlCol="0" anchor="ctr"/>
          <a:lstStyle/>
          <a:p>
            <a:r>
              <a:rPr lang="en-AU" sz="1200" b="1">
                <a:solidFill>
                  <a:schemeClr val="tx1"/>
                </a:solidFill>
              </a:rPr>
              <a:t>Guidance notes:</a:t>
            </a:r>
          </a:p>
          <a:p>
            <a:pPr marL="0" indent="0">
              <a:buFont typeface="Arial" panose="020B0604020202020204" pitchFamily="34" charset="0"/>
              <a:buNone/>
            </a:pPr>
            <a:r>
              <a:rPr lang="en-AU" sz="1200">
                <a:solidFill>
                  <a:schemeClr val="tx1"/>
                </a:solidFill>
              </a:rPr>
              <a:t>Use this page when creating a longer, more complex deck to show the movement between sections / topics</a:t>
            </a:r>
          </a:p>
        </p:txBody>
      </p:sp>
    </p:spTree>
    <p:extLst>
      <p:ext uri="{BB962C8B-B14F-4D97-AF65-F5344CB8AC3E}">
        <p14:creationId xmlns:p14="http://schemas.microsoft.com/office/powerpoint/2010/main" val="195233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34" name="Title 1">
            <a:extLst>
              <a:ext uri="{FF2B5EF4-FFF2-40B4-BE49-F238E27FC236}">
                <a16:creationId xmlns:a16="http://schemas.microsoft.com/office/drawing/2014/main" id="{97287C2B-0032-344B-A738-85F824F114C8}"/>
              </a:ext>
            </a:extLst>
          </p:cNvPr>
          <p:cNvSpPr>
            <a:spLocks noGrp="1"/>
          </p:cNvSpPr>
          <p:nvPr>
            <p:ph type="title" hasCustomPrompt="1"/>
          </p:nvPr>
        </p:nvSpPr>
        <p:spPr>
          <a:xfrm>
            <a:off x="273050" y="165502"/>
            <a:ext cx="9200091" cy="332399"/>
          </a:xfrm>
        </p:spPr>
        <p:txBody>
          <a:bodyPr/>
          <a:lstStyle>
            <a:lvl1pPr>
              <a:defRPr sz="2400"/>
            </a:lvl1pPr>
          </a:lstStyle>
          <a:p>
            <a:r>
              <a:rPr lang="en-US"/>
              <a:t>&lt;Table of Contents&gt;</a:t>
            </a:r>
          </a:p>
        </p:txBody>
      </p:sp>
      <p:sp>
        <p:nvSpPr>
          <p:cNvPr id="26" name="Text Placeholder 9">
            <a:extLst>
              <a:ext uri="{FF2B5EF4-FFF2-40B4-BE49-F238E27FC236}">
                <a16:creationId xmlns:a16="http://schemas.microsoft.com/office/drawing/2014/main" id="{2C7FEFB7-6605-4841-B51D-56B2179D4F6C}"/>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27" name="Text Placeholder 9">
            <a:extLst>
              <a:ext uri="{FF2B5EF4-FFF2-40B4-BE49-F238E27FC236}">
                <a16:creationId xmlns:a16="http://schemas.microsoft.com/office/drawing/2014/main" id="{EBC990FD-647D-2B41-B2F3-3A8FB1480FFF}"/>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2 – click to add content&gt;</a:t>
            </a:r>
          </a:p>
        </p:txBody>
      </p:sp>
      <p:sp>
        <p:nvSpPr>
          <p:cNvPr id="28" name="Text Placeholder 9">
            <a:extLst>
              <a:ext uri="{FF2B5EF4-FFF2-40B4-BE49-F238E27FC236}">
                <a16:creationId xmlns:a16="http://schemas.microsoft.com/office/drawing/2014/main" id="{E4B9C16F-2BEE-F84F-A311-E4E3BDE71D19}"/>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3 – click to add content&gt;</a:t>
            </a:r>
          </a:p>
        </p:txBody>
      </p:sp>
      <p:sp>
        <p:nvSpPr>
          <p:cNvPr id="29" name="Text Placeholder 9">
            <a:extLst>
              <a:ext uri="{FF2B5EF4-FFF2-40B4-BE49-F238E27FC236}">
                <a16:creationId xmlns:a16="http://schemas.microsoft.com/office/drawing/2014/main" id="{850B7B70-5207-6F41-BF79-5477B5923A25}"/>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4 – (or if not needed click border and press delete)</a:t>
            </a:r>
          </a:p>
        </p:txBody>
      </p:sp>
      <p:sp>
        <p:nvSpPr>
          <p:cNvPr id="30" name="Rectangle 29">
            <a:extLst>
              <a:ext uri="{FF2B5EF4-FFF2-40B4-BE49-F238E27FC236}">
                <a16:creationId xmlns:a16="http://schemas.microsoft.com/office/drawing/2014/main" id="{A54F0F96-B9D3-3B44-B716-50EB0E1CB50B}"/>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9">
            <a:extLst>
              <a:ext uri="{FF2B5EF4-FFF2-40B4-BE49-F238E27FC236}">
                <a16:creationId xmlns:a16="http://schemas.microsoft.com/office/drawing/2014/main" id="{7DF8E967-CFAB-4A47-A19D-89280E6D909A}"/>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5 – (or if not needed click border and press delete)</a:t>
            </a:r>
          </a:p>
        </p:txBody>
      </p:sp>
      <p:sp>
        <p:nvSpPr>
          <p:cNvPr id="32" name="Text Placeholder 9">
            <a:extLst>
              <a:ext uri="{FF2B5EF4-FFF2-40B4-BE49-F238E27FC236}">
                <a16:creationId xmlns:a16="http://schemas.microsoft.com/office/drawing/2014/main" id="{45A5771B-FE7E-8B43-BDA0-340D5EA181B8}"/>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and press delete)</a:t>
            </a:r>
          </a:p>
        </p:txBody>
      </p:sp>
      <p:sp>
        <p:nvSpPr>
          <p:cNvPr id="33" name="Slide Number Placeholder 3">
            <a:extLst>
              <a:ext uri="{FF2B5EF4-FFF2-40B4-BE49-F238E27FC236}">
                <a16:creationId xmlns:a16="http://schemas.microsoft.com/office/drawing/2014/main" id="{E1880865-1F2C-144C-88E2-B5EBAFB4086E}"/>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11" name="Rectangle 10">
            <a:extLst>
              <a:ext uri="{FF2B5EF4-FFF2-40B4-BE49-F238E27FC236}">
                <a16:creationId xmlns:a16="http://schemas.microsoft.com/office/drawing/2014/main" id="{92D1BD9B-DBF3-47AB-8A97-106EE2B319A0}"/>
              </a:ext>
            </a:extLst>
          </p:cNvPr>
          <p:cNvSpPr/>
          <p:nvPr userDrawn="1"/>
        </p:nvSpPr>
        <p:spPr>
          <a:xfrm>
            <a:off x="9956211" y="0"/>
            <a:ext cx="1743808" cy="1696916"/>
          </a:xfrm>
          <a:prstGeom prst="rect">
            <a:avLst/>
          </a:prstGeom>
          <a:noFill/>
          <a:ln w="12700">
            <a:noFill/>
          </a:ln>
        </p:spPr>
        <p:txBody>
          <a:bodyPr rtlCol="0" anchor="ctr"/>
          <a:lstStyle/>
          <a:p>
            <a:r>
              <a:rPr lang="en-AU" sz="1200" b="1">
                <a:solidFill>
                  <a:schemeClr val="tx1"/>
                </a:solidFill>
              </a:rPr>
              <a:t>Guidance notes:</a:t>
            </a:r>
          </a:p>
          <a:p>
            <a:pPr marL="0" indent="0">
              <a:buFont typeface="Arial" panose="020B0604020202020204" pitchFamily="34" charset="0"/>
              <a:buNone/>
            </a:pPr>
            <a:r>
              <a:rPr lang="en-AU" sz="1200">
                <a:solidFill>
                  <a:schemeClr val="tx1"/>
                </a:solidFill>
              </a:rPr>
              <a:t>Use this page to set up the structure of your deck, particularly where there are multiple complex topics to cover</a:t>
            </a:r>
          </a:p>
        </p:txBody>
      </p:sp>
      <p:sp>
        <p:nvSpPr>
          <p:cNvPr id="12" name="TextBox 11">
            <a:extLst>
              <a:ext uri="{FF2B5EF4-FFF2-40B4-BE49-F238E27FC236}">
                <a16:creationId xmlns:a16="http://schemas.microsoft.com/office/drawing/2014/main" id="{0DFB2B15-E9C4-4118-9212-1E8C8C14D433}"/>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2808003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cker Page - Section 1">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defRPr>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2 – click to add content&gt;</a:t>
            </a:r>
          </a:p>
        </p:txBody>
      </p:sp>
      <p:sp>
        <p:nvSpPr>
          <p:cNvPr id="12" name="Text Placeholder 9">
            <a:extLst>
              <a:ext uri="{FF2B5EF4-FFF2-40B4-BE49-F238E27FC236}">
                <a16:creationId xmlns:a16="http://schemas.microsoft.com/office/drawing/2014/main" id="{1FADCB2F-79B2-CD46-A104-7401EC9E7B0B}"/>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3 – click to add content&gt;</a:t>
            </a:r>
          </a:p>
        </p:txBody>
      </p:sp>
      <p:sp>
        <p:nvSpPr>
          <p:cNvPr id="13" name="Text Placeholder 9">
            <a:extLst>
              <a:ext uri="{FF2B5EF4-FFF2-40B4-BE49-F238E27FC236}">
                <a16:creationId xmlns:a16="http://schemas.microsoft.com/office/drawing/2014/main" id="{35B1A3DF-0B1F-574D-87EA-D398A598E048}"/>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4 – (or if not needed click border and press delete)</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9">
            <a:extLst>
              <a:ext uri="{FF2B5EF4-FFF2-40B4-BE49-F238E27FC236}">
                <a16:creationId xmlns:a16="http://schemas.microsoft.com/office/drawing/2014/main" id="{88EA7DBE-9C8C-BD4D-8B9B-81E1092B144D}"/>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5 – (or if not needed click border then press delete)</a:t>
            </a:r>
          </a:p>
        </p:txBody>
      </p:sp>
      <p:sp>
        <p:nvSpPr>
          <p:cNvPr id="17" name="Text Placeholder 9">
            <a:extLst>
              <a:ext uri="{FF2B5EF4-FFF2-40B4-BE49-F238E27FC236}">
                <a16:creationId xmlns:a16="http://schemas.microsoft.com/office/drawing/2014/main" id="{784FEAE2-6FAF-474F-A635-B6F92CB1F283}"/>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then press delete)</a:t>
            </a:r>
          </a:p>
        </p:txBody>
      </p:sp>
      <p:sp>
        <p:nvSpPr>
          <p:cNvPr id="15" name="Rectangle 14">
            <a:extLst>
              <a:ext uri="{FF2B5EF4-FFF2-40B4-BE49-F238E27FC236}">
                <a16:creationId xmlns:a16="http://schemas.microsoft.com/office/drawing/2014/main" id="{DAC5A12D-5D95-9349-87B7-A29EC1D940E6}"/>
              </a:ext>
            </a:extLst>
          </p:cNvPr>
          <p:cNvSpPr/>
          <p:nvPr userDrawn="1"/>
        </p:nvSpPr>
        <p:spPr>
          <a:xfrm>
            <a:off x="0" y="0"/>
            <a:ext cx="177800" cy="2420937"/>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9" name="Slide Number Placeholder 3">
            <a:extLst>
              <a:ext uri="{FF2B5EF4-FFF2-40B4-BE49-F238E27FC236}">
                <a16:creationId xmlns:a16="http://schemas.microsoft.com/office/drawing/2014/main" id="{79246ADB-7100-204B-BCE7-827B99470CC3}"/>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
        <p:nvSpPr>
          <p:cNvPr id="18" name="TextBox 17">
            <a:extLst>
              <a:ext uri="{FF2B5EF4-FFF2-40B4-BE49-F238E27FC236}">
                <a16:creationId xmlns:a16="http://schemas.microsoft.com/office/drawing/2014/main" id="{7B0ADB23-BF70-4970-AA30-21EC96C86F63}"/>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1964297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cker Page - Section 2">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120B79C-EE07-0041-A483-E25FA5B18474}"/>
              </a:ext>
            </a:extLst>
          </p:cNvPr>
          <p:cNvSpPr>
            <a:spLocks noGrp="1"/>
          </p:cNvSpPr>
          <p:nvPr>
            <p:ph type="body" sz="quarter" idx="12" hasCustomPrompt="1"/>
          </p:nvPr>
        </p:nvSpPr>
        <p:spPr>
          <a:xfrm>
            <a:off x="1316037" y="1844675"/>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1 – click to add content&gt;</a:t>
            </a:r>
            <a:endParaRPr lang="en-US"/>
          </a:p>
        </p:txBody>
      </p:sp>
      <p:sp>
        <p:nvSpPr>
          <p:cNvPr id="11" name="Text Placeholder 9">
            <a:extLst>
              <a:ext uri="{FF2B5EF4-FFF2-40B4-BE49-F238E27FC236}">
                <a16:creationId xmlns:a16="http://schemas.microsoft.com/office/drawing/2014/main" id="{81CD0B07-B4F7-A248-8A66-AAC0AA812F1B}"/>
              </a:ext>
            </a:extLst>
          </p:cNvPr>
          <p:cNvSpPr>
            <a:spLocks noGrp="1"/>
          </p:cNvSpPr>
          <p:nvPr>
            <p:ph type="body" sz="quarter" idx="13" hasCustomPrompt="1"/>
          </p:nvPr>
        </p:nvSpPr>
        <p:spPr>
          <a:xfrm>
            <a:off x="1316036" y="2618687"/>
            <a:ext cx="7908925" cy="576263"/>
          </a:xfrm>
          <a:solidFill>
            <a:schemeClr val="tx1">
              <a:lumMod val="65000"/>
              <a:lumOff val="35000"/>
            </a:schemeClr>
          </a:solidFill>
          <a:ln w="12700">
            <a:solidFill>
              <a:schemeClr val="bg1">
                <a:lumMod val="50000"/>
              </a:schemeClr>
            </a:solidFill>
          </a:ln>
        </p:spPr>
        <p:txBody>
          <a:bodyPr vert="horz" lIns="72000" tIns="0" rIns="0" bIns="0" rtlCol="0" anchor="ctr" anchorCtr="0">
            <a:noAutofit/>
          </a:bodyPr>
          <a:lstStyle>
            <a:lvl1pPr marL="0" indent="0">
              <a:buNone/>
              <a:defRPr lang="en-US" sz="1800" b="1" i="0" dirty="0">
                <a:solidFill>
                  <a:schemeClr val="bg1"/>
                </a:solidFill>
              </a:defRPr>
            </a:lvl1pPr>
          </a:lstStyle>
          <a:p>
            <a:pPr lvl="0"/>
            <a:r>
              <a:rPr lang="en-US" sz="1800"/>
              <a:t>&lt;Section 2 – click to add content&gt;</a:t>
            </a:r>
          </a:p>
        </p:txBody>
      </p:sp>
      <p:sp>
        <p:nvSpPr>
          <p:cNvPr id="14" name="Rectangle 13">
            <a:extLst>
              <a:ext uri="{FF2B5EF4-FFF2-40B4-BE49-F238E27FC236}">
                <a16:creationId xmlns:a16="http://schemas.microsoft.com/office/drawing/2014/main" id="{ABA11D1A-C11A-BB4E-84D5-3CAB893CD221}"/>
              </a:ext>
            </a:extLst>
          </p:cNvPr>
          <p:cNvSpPr/>
          <p:nvPr userDrawn="1"/>
        </p:nvSpPr>
        <p:spPr>
          <a:xfrm>
            <a:off x="0" y="0"/>
            <a:ext cx="1778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9">
            <a:extLst>
              <a:ext uri="{FF2B5EF4-FFF2-40B4-BE49-F238E27FC236}">
                <a16:creationId xmlns:a16="http://schemas.microsoft.com/office/drawing/2014/main" id="{F2AA01FE-CC5B-9940-A72B-C692C3ED6D29}"/>
              </a:ext>
            </a:extLst>
          </p:cNvPr>
          <p:cNvSpPr>
            <a:spLocks noGrp="1"/>
          </p:cNvSpPr>
          <p:nvPr>
            <p:ph type="body" sz="quarter" idx="14" hasCustomPrompt="1"/>
          </p:nvPr>
        </p:nvSpPr>
        <p:spPr>
          <a:xfrm>
            <a:off x="1316036" y="3392699"/>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3 – click to add content&gt;</a:t>
            </a:r>
          </a:p>
        </p:txBody>
      </p:sp>
      <p:sp>
        <p:nvSpPr>
          <p:cNvPr id="20" name="Text Placeholder 9">
            <a:extLst>
              <a:ext uri="{FF2B5EF4-FFF2-40B4-BE49-F238E27FC236}">
                <a16:creationId xmlns:a16="http://schemas.microsoft.com/office/drawing/2014/main" id="{872E5B2B-9384-BD4E-B4AD-56E84033C931}"/>
              </a:ext>
            </a:extLst>
          </p:cNvPr>
          <p:cNvSpPr>
            <a:spLocks noGrp="1"/>
          </p:cNvSpPr>
          <p:nvPr>
            <p:ph type="body" sz="quarter" idx="15" hasCustomPrompt="1"/>
          </p:nvPr>
        </p:nvSpPr>
        <p:spPr>
          <a:xfrm>
            <a:off x="1316037" y="4166711"/>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4 – (or if not needed click border and press delete)</a:t>
            </a:r>
          </a:p>
        </p:txBody>
      </p:sp>
      <p:sp>
        <p:nvSpPr>
          <p:cNvPr id="21" name="Text Placeholder 9">
            <a:extLst>
              <a:ext uri="{FF2B5EF4-FFF2-40B4-BE49-F238E27FC236}">
                <a16:creationId xmlns:a16="http://schemas.microsoft.com/office/drawing/2014/main" id="{AB9A3C0E-AE3B-3B40-B967-847D45B9AD4F}"/>
              </a:ext>
            </a:extLst>
          </p:cNvPr>
          <p:cNvSpPr>
            <a:spLocks noGrp="1"/>
          </p:cNvSpPr>
          <p:nvPr>
            <p:ph type="body" sz="quarter" idx="16" hasCustomPrompt="1"/>
          </p:nvPr>
        </p:nvSpPr>
        <p:spPr>
          <a:xfrm>
            <a:off x="1316035" y="4940723"/>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5 – (or if not needed click border and press delete)</a:t>
            </a:r>
          </a:p>
        </p:txBody>
      </p:sp>
      <p:sp>
        <p:nvSpPr>
          <p:cNvPr id="22" name="Text Placeholder 9">
            <a:extLst>
              <a:ext uri="{FF2B5EF4-FFF2-40B4-BE49-F238E27FC236}">
                <a16:creationId xmlns:a16="http://schemas.microsoft.com/office/drawing/2014/main" id="{4C2DB873-7461-D84D-9250-87A85FFEE7A8}"/>
              </a:ext>
            </a:extLst>
          </p:cNvPr>
          <p:cNvSpPr>
            <a:spLocks noGrp="1"/>
          </p:cNvSpPr>
          <p:nvPr>
            <p:ph type="body" sz="quarter" idx="17" hasCustomPrompt="1"/>
          </p:nvPr>
        </p:nvSpPr>
        <p:spPr>
          <a:xfrm>
            <a:off x="1316036" y="5714734"/>
            <a:ext cx="7908925" cy="576263"/>
          </a:xfrm>
          <a:noFill/>
          <a:ln w="12700">
            <a:solidFill>
              <a:srgbClr val="E42313"/>
            </a:solidFill>
          </a:ln>
        </p:spPr>
        <p:txBody>
          <a:bodyPr vert="horz" lIns="72000" tIns="0" rIns="0" bIns="0" rtlCol="0" anchor="ctr" anchorCtr="0">
            <a:noAutofit/>
          </a:bodyPr>
          <a:lstStyle>
            <a:lvl1pPr marL="0" indent="0">
              <a:buNone/>
              <a:defRPr lang="en-US" sz="1800" dirty="0"/>
            </a:lvl1pPr>
          </a:lstStyle>
          <a:p>
            <a:pPr lvl="0"/>
            <a:r>
              <a:rPr lang="en-US" sz="1800"/>
              <a:t>&lt;Section 6 – (or if not needed click border and press delete)</a:t>
            </a:r>
          </a:p>
        </p:txBody>
      </p:sp>
      <p:sp>
        <p:nvSpPr>
          <p:cNvPr id="16" name="Rectangle 15">
            <a:extLst>
              <a:ext uri="{FF2B5EF4-FFF2-40B4-BE49-F238E27FC236}">
                <a16:creationId xmlns:a16="http://schemas.microsoft.com/office/drawing/2014/main" id="{F937A12A-3DF6-CF4E-9B47-59B8763F9EBE}"/>
              </a:ext>
            </a:extLst>
          </p:cNvPr>
          <p:cNvSpPr/>
          <p:nvPr userDrawn="1"/>
        </p:nvSpPr>
        <p:spPr>
          <a:xfrm>
            <a:off x="0" y="0"/>
            <a:ext cx="177800" cy="3194949"/>
          </a:xfrm>
          <a:prstGeom prst="rect">
            <a:avLst/>
          </a:prstGeom>
          <a:solidFill>
            <a:srgbClr val="E423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13" name="Slide Number Placeholder 3">
            <a:extLst>
              <a:ext uri="{FF2B5EF4-FFF2-40B4-BE49-F238E27FC236}">
                <a16:creationId xmlns:a16="http://schemas.microsoft.com/office/drawing/2014/main" id="{D37D0182-1BBD-5743-ACA6-55D9600EAA97}"/>
              </a:ext>
            </a:extLst>
          </p:cNvPr>
          <p:cNvSpPr txBox="1">
            <a:spLocks/>
          </p:cNvSpPr>
          <p:nvPr userDrawn="1"/>
        </p:nvSpPr>
        <p:spPr>
          <a:xfrm>
            <a:off x="8633427" y="6503563"/>
            <a:ext cx="591536" cy="184666"/>
          </a:xfrm>
          <a:prstGeom prst="rect">
            <a:avLst/>
          </a:prstGeom>
        </p:spPr>
        <p:txBody>
          <a:bodyPr vert="horz" wrap="square" lIns="0" tIns="0" rIns="0" bIns="0" rtlCol="0" anchor="t" anchorCtr="0">
            <a:spAutoFit/>
          </a:bodyPr>
          <a:lstStyle>
            <a:defPPr>
              <a:defRPr lang="en-US"/>
            </a:defPPr>
            <a:lvl1pPr marL="0" algn="r" defTabSz="4572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5AB4CDE-B80B-4B4A-B869-13019FA5DD78}" type="slidenum">
              <a:rPr lang="en-US" smtClean="0">
                <a:solidFill>
                  <a:schemeClr val="bg1">
                    <a:lumMod val="50000"/>
                  </a:schemeClr>
                </a:solidFill>
              </a:rPr>
              <a:pPr/>
              <a:t>‹#›</a:t>
            </a:fld>
            <a:endParaRPr lang="en-US">
              <a:solidFill>
                <a:schemeClr val="bg1">
                  <a:lumMod val="50000"/>
                </a:schemeClr>
              </a:solidFill>
            </a:endParaRPr>
          </a:p>
        </p:txBody>
      </p:sp>
    </p:spTree>
    <p:extLst>
      <p:ext uri="{BB962C8B-B14F-4D97-AF65-F5344CB8AC3E}">
        <p14:creationId xmlns:p14="http://schemas.microsoft.com/office/powerpoint/2010/main" val="1645974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6050A-5F20-490E-8E45-BE101F47F6BC}"/>
              </a:ext>
            </a:extLst>
          </p:cNvPr>
          <p:cNvSpPr txBox="1"/>
          <p:nvPr userDrawn="1"/>
        </p:nvSpPr>
        <p:spPr>
          <a:xfrm rot="19370963">
            <a:off x="3084232" y="2191849"/>
            <a:ext cx="4068421" cy="2585323"/>
          </a:xfrm>
          <a:prstGeom prst="rect">
            <a:avLst/>
          </a:prstGeom>
          <a:ln>
            <a:noFill/>
          </a:ln>
        </p:spPr>
        <p:txBody>
          <a:bodyPr vert="horz" wrap="none" lIns="0" tIns="0" rIns="0" bIns="0" rtlCol="0">
            <a:spAutoFit/>
          </a:bodyPr>
          <a:lstStyle/>
          <a:p>
            <a:pPr algn="l"/>
            <a:r>
              <a:rPr lang="en-AU" sz="16800" dirty="0">
                <a:solidFill>
                  <a:schemeClr val="bg1">
                    <a:lumMod val="95000"/>
                  </a:schemeClr>
                </a:solidFill>
              </a:rPr>
              <a:t>WIP</a:t>
            </a:r>
          </a:p>
        </p:txBody>
      </p:sp>
      <p:sp>
        <p:nvSpPr>
          <p:cNvPr id="2" name="Title Placeholder 1"/>
          <p:cNvSpPr>
            <a:spLocks noGrp="1"/>
          </p:cNvSpPr>
          <p:nvPr>
            <p:ph type="title"/>
          </p:nvPr>
        </p:nvSpPr>
        <p:spPr>
          <a:xfrm>
            <a:off x="681038" y="365127"/>
            <a:ext cx="8543925" cy="332399"/>
          </a:xfrm>
          <a:prstGeom prst="rect">
            <a:avLst/>
          </a:prstGeom>
        </p:spPr>
        <p:txBody>
          <a:bodyPr vert="horz" lIns="0" tIns="0" rIns="0" bIns="0" rtlCol="0" anchor="t" anchorCtr="0">
            <a:spAutoFit/>
          </a:bodyPr>
          <a:lstStyle/>
          <a:p>
            <a:r>
              <a:rPr lang="en-US"/>
              <a:t>Click to edit Master title style</a:t>
            </a:r>
          </a:p>
        </p:txBody>
      </p:sp>
      <p:sp>
        <p:nvSpPr>
          <p:cNvPr id="3" name="Text Placeholder 2"/>
          <p:cNvSpPr>
            <a:spLocks noGrp="1"/>
          </p:cNvSpPr>
          <p:nvPr>
            <p:ph type="body" idx="1"/>
          </p:nvPr>
        </p:nvSpPr>
        <p:spPr>
          <a:xfrm>
            <a:off x="681038" y="1825625"/>
            <a:ext cx="8543925" cy="1590179"/>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82B8819E-3CD2-4E0B-A05A-9A9E514BB565}"/>
              </a:ext>
            </a:extLst>
          </p:cNvPr>
          <p:cNvSpPr txBox="1"/>
          <p:nvPr userDrawn="1"/>
        </p:nvSpPr>
        <p:spPr>
          <a:xfrm>
            <a:off x="3697904" y="6553005"/>
            <a:ext cx="4389120" cy="184666"/>
          </a:xfrm>
          <a:prstGeom prst="rect">
            <a:avLst/>
          </a:prstGeom>
          <a:ln>
            <a:noFill/>
          </a:ln>
        </p:spPr>
        <p:txBody>
          <a:bodyPr vert="horz" wrap="square" lIns="0" tIns="0" rIns="0" bIns="0" rtlCol="0">
            <a:spAutoFit/>
          </a:bodyPr>
          <a:lstStyle/>
          <a:p>
            <a:pPr algn="l"/>
            <a:r>
              <a:rPr lang="en-AU" sz="1200" dirty="0">
                <a:solidFill>
                  <a:schemeClr val="bg1">
                    <a:lumMod val="50000"/>
                  </a:schemeClr>
                </a:solidFill>
              </a:rPr>
              <a:t>COMMERCIAL IN CONFIDENCE</a:t>
            </a:r>
          </a:p>
        </p:txBody>
      </p:sp>
    </p:spTree>
    <p:extLst>
      <p:ext uri="{BB962C8B-B14F-4D97-AF65-F5344CB8AC3E}">
        <p14:creationId xmlns:p14="http://schemas.microsoft.com/office/powerpoint/2010/main" val="2815944817"/>
      </p:ext>
    </p:extLst>
  </p:cSld>
  <p:clrMap bg1="lt1" tx1="dk1" bg2="lt2" tx2="dk2" accent1="accent1" accent2="accent2" accent3="accent3" accent4="accent4" accent5="accent5" accent6="accent6" hlink="hlink" folHlink="folHlink"/>
  <p:sldLayoutIdLst>
    <p:sldLayoutId id="2147483716" r:id="rId1"/>
    <p:sldLayoutId id="2147483719" r:id="rId2"/>
    <p:sldLayoutId id="2147483686" r:id="rId3"/>
    <p:sldLayoutId id="2147483718" r:id="rId4"/>
    <p:sldLayoutId id="2147483661" r:id="rId5"/>
    <p:sldLayoutId id="2147483715" r:id="rId6"/>
    <p:sldLayoutId id="2147483672" r:id="rId7"/>
    <p:sldLayoutId id="2147483675" r:id="rId8"/>
    <p:sldLayoutId id="2147483676" r:id="rId9"/>
    <p:sldLayoutId id="2147483677" r:id="rId10"/>
    <p:sldLayoutId id="2147483678" r:id="rId11"/>
    <p:sldLayoutId id="2147483679" r:id="rId12"/>
    <p:sldLayoutId id="2147483680" r:id="rId13"/>
    <p:sldLayoutId id="2147483708" r:id="rId14"/>
    <p:sldLayoutId id="2147483709" r:id="rId15"/>
    <p:sldLayoutId id="2147483713" r:id="rId16"/>
    <p:sldLayoutId id="2147483717" r:id="rId17"/>
    <p:sldLayoutId id="2147483714" r:id="rId18"/>
    <p:sldLayoutId id="2147483711" r:id="rId19"/>
    <p:sldLayoutId id="2147483682" r:id="rId20"/>
    <p:sldLayoutId id="2147483662" r:id="rId21"/>
    <p:sldLayoutId id="2147483706" r:id="rId22"/>
    <p:sldLayoutId id="2147483703"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2400" b="1" i="0" kern="1200">
          <a:solidFill>
            <a:schemeClr val="tx1"/>
          </a:solidFill>
          <a:latin typeface="Arial" panose="020B0604020202020204" pitchFamily="34" charset="0"/>
          <a:ea typeface="+mj-ea"/>
          <a:cs typeface="Arial" panose="020B0604020202020204" pitchFamily="34" charset="0"/>
        </a:defRPr>
      </a:lvl1pPr>
    </p:titleStyle>
    <p:bodyStyle>
      <a:lvl1pPr marL="0" indent="-180000" algn="l" defTabSz="914400" rtl="0" eaLnBrk="1" latinLnBrk="0" hangingPunct="1">
        <a:lnSpc>
          <a:spcPct val="100000"/>
        </a:lnSpc>
        <a:spcBef>
          <a:spcPts val="1000"/>
        </a:spcBef>
        <a:spcAft>
          <a:spcPts val="0"/>
        </a:spcAft>
        <a:buFont typeface="Arial" panose="020B0604020202020204" pitchFamily="34" charset="0"/>
        <a:buChar char="•"/>
        <a:defRPr sz="1400" kern="1200">
          <a:solidFill>
            <a:schemeClr val="tx1"/>
          </a:solidFill>
          <a:latin typeface="+mn-lt"/>
          <a:ea typeface="+mn-ea"/>
          <a:cs typeface="Arial" panose="020B0604020202020204" pitchFamily="34" charset="0"/>
        </a:defRPr>
      </a:lvl1pPr>
      <a:lvl2pPr marL="360000" indent="-180000" algn="l" defTabSz="914400" rtl="0" eaLnBrk="1" latinLnBrk="0" hangingPunct="1">
        <a:lnSpc>
          <a:spcPct val="100000"/>
        </a:lnSpc>
        <a:spcBef>
          <a:spcPts val="1000"/>
        </a:spcBef>
        <a:spcAft>
          <a:spcPts val="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540000" indent="-180000" algn="l" defTabSz="914400" rtl="0" eaLnBrk="1" latinLnBrk="0" hangingPunct="1">
        <a:lnSpc>
          <a:spcPct val="100000"/>
        </a:lnSpc>
        <a:spcBef>
          <a:spcPts val="1000"/>
        </a:spcBef>
        <a:spcAft>
          <a:spcPts val="0"/>
        </a:spcAft>
        <a:buFont typeface="Arial" panose="020B0604020202020204" pitchFamily="34" charset="0"/>
        <a:buChar char="•"/>
        <a:defRPr sz="1400" kern="1200">
          <a:solidFill>
            <a:schemeClr val="tx1"/>
          </a:solidFill>
          <a:latin typeface="+mn-lt"/>
          <a:ea typeface="+mn-ea"/>
          <a:cs typeface="Arial" panose="020B0604020202020204" pitchFamily="34" charset="0"/>
        </a:defRPr>
      </a:lvl3pPr>
      <a:lvl4pPr marL="720000" indent="-180000" algn="l" defTabSz="914400" rtl="0" eaLnBrk="1" latinLnBrk="0" hangingPunct="1">
        <a:lnSpc>
          <a:spcPct val="100000"/>
        </a:lnSpc>
        <a:spcBef>
          <a:spcPts val="1000"/>
        </a:spcBef>
        <a:spcAft>
          <a:spcPts val="0"/>
        </a:spcAft>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900000" indent="-180000" algn="l" defTabSz="914400" rtl="0" eaLnBrk="1" latinLnBrk="0" hangingPunct="1">
        <a:lnSpc>
          <a:spcPct val="100000"/>
        </a:lnSpc>
        <a:spcBef>
          <a:spcPts val="1000"/>
        </a:spcBef>
        <a:spcAft>
          <a:spcPts val="0"/>
        </a:spcAft>
        <a:buFont typeface="Arial" panose="020B0604020202020204" pitchFamily="34" charset="0"/>
        <a:buChar char="•"/>
        <a:defRPr sz="1400"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0" indent="0" algn="l" defTabSz="914400" rtl="0" eaLnBrk="1" latinLnBrk="0" hangingPunct="1">
        <a:lnSpc>
          <a:spcPct val="100000"/>
        </a:lnSpc>
        <a:spcBef>
          <a:spcPts val="500"/>
        </a:spcBef>
        <a:spcAft>
          <a:spcPts val="0"/>
        </a:spcAft>
        <a:buFont typeface="Arial" panose="020B0604020202020204" pitchFamily="34" charset="0"/>
        <a:buNone/>
        <a:defRPr sz="1600" kern="1200">
          <a:solidFill>
            <a:schemeClr val="tx1"/>
          </a:solidFill>
          <a:latin typeface="+mn-lt"/>
          <a:ea typeface="+mn-ea"/>
          <a:cs typeface="+mn-cs"/>
        </a:defRPr>
      </a:lvl7pPr>
      <a:lvl8pPr marL="0" indent="0" algn="l" defTabSz="914400" rtl="0" eaLnBrk="1" latinLnBrk="0" hangingPunct="1">
        <a:lnSpc>
          <a:spcPct val="100000"/>
        </a:lnSpc>
        <a:spcBef>
          <a:spcPts val="500"/>
        </a:spcBef>
        <a:spcAft>
          <a:spcPts val="0"/>
        </a:spcAft>
        <a:buFont typeface="Arial" panose="020B0604020202020204" pitchFamily="34" charset="0"/>
        <a:buNone/>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4.emf"/></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15.emf"/></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11.emf"/></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20.emf"/></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8.xml"/><Relationship Id="rId4" Type="http://schemas.openxmlformats.org/officeDocument/2006/relationships/image" Target="../media/image21.emf"/></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8.xml"/><Relationship Id="rId4" Type="http://schemas.openxmlformats.org/officeDocument/2006/relationships/image" Target="../media/image22.emf"/></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8.xml"/><Relationship Id="rId4" Type="http://schemas.openxmlformats.org/officeDocument/2006/relationships/image" Target="../media/image23.emf"/></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24.emf"/></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8.xml"/><Relationship Id="rId4" Type="http://schemas.openxmlformats.org/officeDocument/2006/relationships/image" Target="../media/image25.emf"/></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18.xml"/><Relationship Id="rId4" Type="http://schemas.openxmlformats.org/officeDocument/2006/relationships/image" Target="../media/image26.emf"/></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18.xml"/><Relationship Id="rId4"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8.xml"/><Relationship Id="rId4" Type="http://schemas.openxmlformats.org/officeDocument/2006/relationships/image" Target="../media/image28.emf"/></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29.emf"/></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8.xml"/><Relationship Id="rId4" Type="http://schemas.openxmlformats.org/officeDocument/2006/relationships/image" Target="../media/image30.emf"/></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8.xml"/><Relationship Id="rId4"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18.xml"/><Relationship Id="rId4" Type="http://schemas.openxmlformats.org/officeDocument/2006/relationships/image" Target="../media/image32.emf"/></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069C4-D313-7B4B-A253-BE07427217AB}"/>
              </a:ext>
            </a:extLst>
          </p:cNvPr>
          <p:cNvSpPr>
            <a:spLocks noGrp="1"/>
          </p:cNvSpPr>
          <p:nvPr>
            <p:ph type="ctrTitle"/>
          </p:nvPr>
        </p:nvSpPr>
        <p:spPr>
          <a:xfrm>
            <a:off x="307975" y="3507502"/>
            <a:ext cx="7085602" cy="2659190"/>
          </a:xfrm>
        </p:spPr>
        <p:txBody>
          <a:bodyPr/>
          <a:lstStyle/>
          <a:p>
            <a:r>
              <a:rPr lang="en-US" sz="3600" dirty="0"/>
              <a:t>SANDY BAY MASTERPLAN INTEGRATED FEASIBILITY MODEL FOR PSA</a:t>
            </a:r>
            <a:br>
              <a:rPr lang="en-US" sz="3600" dirty="0"/>
            </a:br>
            <a:r>
              <a:rPr lang="en-US" sz="2400" dirty="0"/>
              <a:t>Version 3B-1 – Residual Land Value Financial Modelling Scenarios 1 and 2 – WIP Report</a:t>
            </a:r>
            <a:br>
              <a:rPr lang="en-US" sz="2400" dirty="0"/>
            </a:br>
            <a:endParaRPr lang="en-US" sz="3600" dirty="0"/>
          </a:p>
        </p:txBody>
      </p:sp>
      <p:sp>
        <p:nvSpPr>
          <p:cNvPr id="4" name="Text Placeholder 3">
            <a:extLst>
              <a:ext uri="{FF2B5EF4-FFF2-40B4-BE49-F238E27FC236}">
                <a16:creationId xmlns:a16="http://schemas.microsoft.com/office/drawing/2014/main" id="{3C7A9DE8-E0C0-C447-8251-ABB08B3922FF}"/>
              </a:ext>
            </a:extLst>
          </p:cNvPr>
          <p:cNvSpPr>
            <a:spLocks noGrp="1"/>
          </p:cNvSpPr>
          <p:nvPr>
            <p:ph type="body" sz="quarter" idx="10"/>
          </p:nvPr>
        </p:nvSpPr>
        <p:spPr>
          <a:xfrm>
            <a:off x="307975" y="5854663"/>
            <a:ext cx="6643524" cy="215444"/>
          </a:xfrm>
        </p:spPr>
        <p:txBody>
          <a:bodyPr/>
          <a:lstStyle/>
          <a:p>
            <a:r>
              <a:rPr lang="en-US" dirty="0"/>
              <a:t>22 SEPTEMBER 2021	</a:t>
            </a:r>
          </a:p>
        </p:txBody>
      </p:sp>
      <p:pic>
        <p:nvPicPr>
          <p:cNvPr id="6" name="Picture 7">
            <a:extLst>
              <a:ext uri="{FF2B5EF4-FFF2-40B4-BE49-F238E27FC236}">
                <a16:creationId xmlns:a16="http://schemas.microsoft.com/office/drawing/2014/main" id="{F0DC2506-802B-424B-9C6F-363E1C68C1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7BE37F42-4787-4212-9AC0-F2720E95FB6A" descr="34FBA67D-12DF-494A-8B07-634FAF8CDCC2">
            <a:extLst>
              <a:ext uri="{FF2B5EF4-FFF2-40B4-BE49-F238E27FC236}">
                <a16:creationId xmlns:a16="http://schemas.microsoft.com/office/drawing/2014/main" id="{84452964-E440-4A9A-A017-F908177820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820" y="200568"/>
            <a:ext cx="1209326" cy="2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6F92C324-A0EA-45CD-9175-657B114B684D}"/>
              </a:ext>
            </a:extLst>
          </p:cNvPr>
          <p:cNvSpPr txBox="1"/>
          <p:nvPr/>
        </p:nvSpPr>
        <p:spPr>
          <a:xfrm>
            <a:off x="307975" y="627084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5" name="TextBox 4">
            <a:extLst>
              <a:ext uri="{FF2B5EF4-FFF2-40B4-BE49-F238E27FC236}">
                <a16:creationId xmlns:a16="http://schemas.microsoft.com/office/drawing/2014/main" id="{ED366068-0D9B-4524-9AAC-E4BD5948D7F0}"/>
              </a:ext>
            </a:extLst>
          </p:cNvPr>
          <p:cNvSpPr txBox="1"/>
          <p:nvPr/>
        </p:nvSpPr>
        <p:spPr>
          <a:xfrm>
            <a:off x="7874493" y="5847092"/>
            <a:ext cx="1127464" cy="184666"/>
          </a:xfrm>
          <a:prstGeom prst="rect">
            <a:avLst/>
          </a:prstGeom>
          <a:ln>
            <a:noFill/>
          </a:ln>
        </p:spPr>
        <p:txBody>
          <a:bodyPr vert="horz" wrap="square" lIns="0" tIns="0" rIns="0" bIns="0" rtlCol="0">
            <a:spAutoFit/>
          </a:bodyPr>
          <a:lstStyle/>
          <a:p>
            <a:r>
              <a:rPr lang="en-AU" sz="1200" dirty="0"/>
              <a:t>V3B-1 – WIP V2</a:t>
            </a:r>
          </a:p>
        </p:txBody>
      </p:sp>
    </p:spTree>
    <p:extLst>
      <p:ext uri="{BB962C8B-B14F-4D97-AF65-F5344CB8AC3E}">
        <p14:creationId xmlns:p14="http://schemas.microsoft.com/office/powerpoint/2010/main" val="1115525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86B8F-AA7F-43F1-8791-F358A45602F2}"/>
              </a:ext>
            </a:extLst>
          </p:cNvPr>
          <p:cNvSpPr>
            <a:spLocks noGrp="1"/>
          </p:cNvSpPr>
          <p:nvPr>
            <p:ph type="ctrTitle"/>
          </p:nvPr>
        </p:nvSpPr>
        <p:spPr/>
        <p:txBody>
          <a:bodyPr/>
          <a:lstStyle/>
          <a:p>
            <a:r>
              <a:rPr lang="en-AU" dirty="0"/>
              <a:t>APPENDIX</a:t>
            </a:r>
          </a:p>
        </p:txBody>
      </p:sp>
    </p:spTree>
    <p:extLst>
      <p:ext uri="{BB962C8B-B14F-4D97-AF65-F5344CB8AC3E}">
        <p14:creationId xmlns:p14="http://schemas.microsoft.com/office/powerpoint/2010/main" val="272136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750053" y="3914714"/>
            <a:ext cx="7165511" cy="1661993"/>
          </a:xfrm>
        </p:spPr>
        <p:txBody>
          <a:bodyPr/>
          <a:lstStyle/>
          <a:p>
            <a:r>
              <a:rPr lang="en-US" sz="4000" dirty="0"/>
              <a:t>VERSION 3B-1 CONCEPT MASTERPLAN (</a:t>
            </a:r>
            <a:r>
              <a:rPr lang="en-US" sz="4000" b="1" dirty="0"/>
              <a:t>V3B-1</a:t>
            </a:r>
            <a:r>
              <a:rPr lang="en-US" sz="4000" dirty="0"/>
              <a:t>)</a:t>
            </a:r>
            <a:br>
              <a:rPr lang="en-US" sz="4000" dirty="0"/>
            </a:br>
            <a:r>
              <a:rPr lang="en-US" sz="4000" dirty="0"/>
              <a:t>Precincts / Staging Context</a:t>
            </a:r>
            <a:endParaRPr lang="en-US" dirty="0"/>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53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Concept Masterplan </a:t>
            </a:r>
          </a:p>
        </p:txBody>
      </p:sp>
      <p:sp>
        <p:nvSpPr>
          <p:cNvPr id="7" name="TextBox 6">
            <a:extLst>
              <a:ext uri="{FF2B5EF4-FFF2-40B4-BE49-F238E27FC236}">
                <a16:creationId xmlns:a16="http://schemas.microsoft.com/office/drawing/2014/main" id="{E00EC572-A2A5-4F93-996E-721DF6889871}"/>
              </a:ext>
            </a:extLst>
          </p:cNvPr>
          <p:cNvSpPr txBox="1"/>
          <p:nvPr/>
        </p:nvSpPr>
        <p:spPr>
          <a:xfrm>
            <a:off x="202029" y="529043"/>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CHC V3B-1 Masterplan – Precinct / Land Use Identification Synopsis</a:t>
            </a:r>
          </a:p>
        </p:txBody>
      </p:sp>
      <p:pic>
        <p:nvPicPr>
          <p:cNvPr id="3" name="Picture 2">
            <a:extLst>
              <a:ext uri="{FF2B5EF4-FFF2-40B4-BE49-F238E27FC236}">
                <a16:creationId xmlns:a16="http://schemas.microsoft.com/office/drawing/2014/main" id="{24520F99-1ECD-4F84-BAED-C0770A4835B3}"/>
              </a:ext>
            </a:extLst>
          </p:cNvPr>
          <p:cNvPicPr>
            <a:picLocks noChangeAspect="1"/>
          </p:cNvPicPr>
          <p:nvPr/>
        </p:nvPicPr>
        <p:blipFill>
          <a:blip r:embed="rId4"/>
          <a:stretch>
            <a:fillRect/>
          </a:stretch>
        </p:blipFill>
        <p:spPr>
          <a:xfrm>
            <a:off x="228176" y="1033271"/>
            <a:ext cx="9677824" cy="4907153"/>
          </a:xfrm>
          <a:prstGeom prst="rect">
            <a:avLst/>
          </a:prstGeom>
        </p:spPr>
      </p:pic>
      <p:sp>
        <p:nvSpPr>
          <p:cNvPr id="15" name="TextBox 14">
            <a:extLst>
              <a:ext uri="{FF2B5EF4-FFF2-40B4-BE49-F238E27FC236}">
                <a16:creationId xmlns:a16="http://schemas.microsoft.com/office/drawing/2014/main" id="{3BF89A13-08E3-4505-B06B-0D028A5B1414}"/>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lgn="l">
              <a:spcAft>
                <a:spcPts val="600"/>
              </a:spcAft>
            </a:pPr>
            <a:r>
              <a:rPr lang="en-US" sz="800" dirty="0"/>
              <a:t>Source: CHC UTAS Council Presentation 10.09.21</a:t>
            </a:r>
          </a:p>
        </p:txBody>
      </p:sp>
      <p:sp>
        <p:nvSpPr>
          <p:cNvPr id="8" name="TextBox 7">
            <a:extLst>
              <a:ext uri="{FF2B5EF4-FFF2-40B4-BE49-F238E27FC236}">
                <a16:creationId xmlns:a16="http://schemas.microsoft.com/office/drawing/2014/main" id="{7A633A87-A9DC-41B5-A84C-DF5F25091186}"/>
              </a:ext>
            </a:extLst>
          </p:cNvPr>
          <p:cNvSpPr txBox="1"/>
          <p:nvPr/>
        </p:nvSpPr>
        <p:spPr>
          <a:xfrm>
            <a:off x="307975" y="62748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4" name="TextBox 3">
            <a:extLst>
              <a:ext uri="{FF2B5EF4-FFF2-40B4-BE49-F238E27FC236}">
                <a16:creationId xmlns:a16="http://schemas.microsoft.com/office/drawing/2014/main" id="{28CAEE1A-CF6D-47EB-B4DB-2654E67045BE}"/>
              </a:ext>
            </a:extLst>
          </p:cNvPr>
          <p:cNvSpPr txBox="1"/>
          <p:nvPr/>
        </p:nvSpPr>
        <p:spPr>
          <a:xfrm>
            <a:off x="1713393" y="3711479"/>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0" name="TextBox 9">
            <a:extLst>
              <a:ext uri="{FF2B5EF4-FFF2-40B4-BE49-F238E27FC236}">
                <a16:creationId xmlns:a16="http://schemas.microsoft.com/office/drawing/2014/main" id="{3F40BBB0-9561-4697-8F1F-BE221013CC68}"/>
              </a:ext>
            </a:extLst>
          </p:cNvPr>
          <p:cNvSpPr txBox="1"/>
          <p:nvPr/>
        </p:nvSpPr>
        <p:spPr>
          <a:xfrm>
            <a:off x="992188" y="4142366"/>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1" name="TextBox 10">
            <a:extLst>
              <a:ext uri="{FF2B5EF4-FFF2-40B4-BE49-F238E27FC236}">
                <a16:creationId xmlns:a16="http://schemas.microsoft.com/office/drawing/2014/main" id="{9231A124-1E48-4F1C-893F-8E135545AAD9}"/>
              </a:ext>
            </a:extLst>
          </p:cNvPr>
          <p:cNvSpPr txBox="1"/>
          <p:nvPr/>
        </p:nvSpPr>
        <p:spPr>
          <a:xfrm>
            <a:off x="3456037" y="3926922"/>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2" name="TextBox 11">
            <a:extLst>
              <a:ext uri="{FF2B5EF4-FFF2-40B4-BE49-F238E27FC236}">
                <a16:creationId xmlns:a16="http://schemas.microsoft.com/office/drawing/2014/main" id="{2382CFED-9D6C-44C5-8327-FC63E8092BF3}"/>
              </a:ext>
            </a:extLst>
          </p:cNvPr>
          <p:cNvSpPr txBox="1"/>
          <p:nvPr/>
        </p:nvSpPr>
        <p:spPr>
          <a:xfrm>
            <a:off x="2861483" y="4142366"/>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6" name="TextBox 15">
            <a:extLst>
              <a:ext uri="{FF2B5EF4-FFF2-40B4-BE49-F238E27FC236}">
                <a16:creationId xmlns:a16="http://schemas.microsoft.com/office/drawing/2014/main" id="{31AEA2D7-C060-470D-AFAE-0F326F40403E}"/>
              </a:ext>
            </a:extLst>
          </p:cNvPr>
          <p:cNvSpPr txBox="1"/>
          <p:nvPr/>
        </p:nvSpPr>
        <p:spPr>
          <a:xfrm>
            <a:off x="2968015" y="4610508"/>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7" name="TextBox 16">
            <a:extLst>
              <a:ext uri="{FF2B5EF4-FFF2-40B4-BE49-F238E27FC236}">
                <a16:creationId xmlns:a16="http://schemas.microsoft.com/office/drawing/2014/main" id="{7917C5BD-64C4-4500-91C2-413ED1203958}"/>
              </a:ext>
            </a:extLst>
          </p:cNvPr>
          <p:cNvSpPr txBox="1"/>
          <p:nvPr/>
        </p:nvSpPr>
        <p:spPr>
          <a:xfrm>
            <a:off x="3349505" y="4369594"/>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8" name="TextBox 17">
            <a:extLst>
              <a:ext uri="{FF2B5EF4-FFF2-40B4-BE49-F238E27FC236}">
                <a16:creationId xmlns:a16="http://schemas.microsoft.com/office/drawing/2014/main" id="{6C1494F5-5867-47E8-8A8A-E97F8F04D638}"/>
              </a:ext>
            </a:extLst>
          </p:cNvPr>
          <p:cNvSpPr txBox="1"/>
          <p:nvPr/>
        </p:nvSpPr>
        <p:spPr>
          <a:xfrm>
            <a:off x="3538559" y="4837899"/>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19" name="TextBox 18">
            <a:extLst>
              <a:ext uri="{FF2B5EF4-FFF2-40B4-BE49-F238E27FC236}">
                <a16:creationId xmlns:a16="http://schemas.microsoft.com/office/drawing/2014/main" id="{2B9A803F-B9F4-4B5A-AD16-3238833395AB}"/>
              </a:ext>
            </a:extLst>
          </p:cNvPr>
          <p:cNvSpPr txBox="1"/>
          <p:nvPr/>
        </p:nvSpPr>
        <p:spPr>
          <a:xfrm>
            <a:off x="3325495" y="5065128"/>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0" name="TextBox 19">
            <a:extLst>
              <a:ext uri="{FF2B5EF4-FFF2-40B4-BE49-F238E27FC236}">
                <a16:creationId xmlns:a16="http://schemas.microsoft.com/office/drawing/2014/main" id="{AB22F109-BAE4-4C94-A6BC-B79F81C950B3}"/>
              </a:ext>
            </a:extLst>
          </p:cNvPr>
          <p:cNvSpPr txBox="1"/>
          <p:nvPr/>
        </p:nvSpPr>
        <p:spPr>
          <a:xfrm>
            <a:off x="4928990" y="4815594"/>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1" name="TextBox 20">
            <a:extLst>
              <a:ext uri="{FF2B5EF4-FFF2-40B4-BE49-F238E27FC236}">
                <a16:creationId xmlns:a16="http://schemas.microsoft.com/office/drawing/2014/main" id="{4E999260-E1F1-4E9A-B383-2252D63C1394}"/>
              </a:ext>
            </a:extLst>
          </p:cNvPr>
          <p:cNvSpPr txBox="1"/>
          <p:nvPr/>
        </p:nvSpPr>
        <p:spPr>
          <a:xfrm>
            <a:off x="7673670" y="3916185"/>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2" name="TextBox 21">
            <a:extLst>
              <a:ext uri="{FF2B5EF4-FFF2-40B4-BE49-F238E27FC236}">
                <a16:creationId xmlns:a16="http://schemas.microsoft.com/office/drawing/2014/main" id="{C56DF587-2FA4-4F18-B7F4-052954E8A577}"/>
              </a:ext>
            </a:extLst>
          </p:cNvPr>
          <p:cNvSpPr txBox="1"/>
          <p:nvPr/>
        </p:nvSpPr>
        <p:spPr>
          <a:xfrm>
            <a:off x="9309782" y="3916184"/>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3" name="TextBox 22">
            <a:extLst>
              <a:ext uri="{FF2B5EF4-FFF2-40B4-BE49-F238E27FC236}">
                <a16:creationId xmlns:a16="http://schemas.microsoft.com/office/drawing/2014/main" id="{72DE2DF9-73A3-485F-A19E-02230B9C9FB5}"/>
              </a:ext>
            </a:extLst>
          </p:cNvPr>
          <p:cNvSpPr txBox="1"/>
          <p:nvPr/>
        </p:nvSpPr>
        <p:spPr>
          <a:xfrm>
            <a:off x="8703260" y="4131627"/>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4" name="TextBox 23">
            <a:extLst>
              <a:ext uri="{FF2B5EF4-FFF2-40B4-BE49-F238E27FC236}">
                <a16:creationId xmlns:a16="http://schemas.microsoft.com/office/drawing/2014/main" id="{70AD96F5-0E89-474F-B3CB-969B0C054649}"/>
              </a:ext>
            </a:extLst>
          </p:cNvPr>
          <p:cNvSpPr txBox="1"/>
          <p:nvPr/>
        </p:nvSpPr>
        <p:spPr>
          <a:xfrm>
            <a:off x="9020555" y="5031037"/>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5" name="TextBox 24">
            <a:extLst>
              <a:ext uri="{FF2B5EF4-FFF2-40B4-BE49-F238E27FC236}">
                <a16:creationId xmlns:a16="http://schemas.microsoft.com/office/drawing/2014/main" id="{7C725966-A14C-4278-9F29-A17BE9780264}"/>
              </a:ext>
            </a:extLst>
          </p:cNvPr>
          <p:cNvSpPr txBox="1"/>
          <p:nvPr/>
        </p:nvSpPr>
        <p:spPr>
          <a:xfrm>
            <a:off x="8840108" y="5246480"/>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
        <p:nvSpPr>
          <p:cNvPr id="26" name="TextBox 25">
            <a:extLst>
              <a:ext uri="{FF2B5EF4-FFF2-40B4-BE49-F238E27FC236}">
                <a16:creationId xmlns:a16="http://schemas.microsoft.com/office/drawing/2014/main" id="{7C629A11-B65C-4E63-8A96-DDE69E7B0DD9}"/>
              </a:ext>
            </a:extLst>
          </p:cNvPr>
          <p:cNvSpPr txBox="1"/>
          <p:nvPr/>
        </p:nvSpPr>
        <p:spPr>
          <a:xfrm>
            <a:off x="379584" y="5552752"/>
            <a:ext cx="8245723" cy="323165"/>
          </a:xfrm>
          <a:prstGeom prst="rect">
            <a:avLst/>
          </a:prstGeom>
          <a:ln>
            <a:noFill/>
          </a:ln>
        </p:spPr>
        <p:txBody>
          <a:bodyPr vert="horz" wrap="square" lIns="0" tIns="0" rIns="0" bIns="0" rtlCol="0" anchor="t" anchorCtr="0">
            <a:spAutoFit/>
          </a:bodyPr>
          <a:lstStyle/>
          <a:p>
            <a:pPr algn="l"/>
            <a:r>
              <a:rPr lang="en-AU" sz="1050" dirty="0"/>
              <a:t>Potential asset classes for retention by UPPL in Scenario 3 – not modelled as of yet, which be subject to specified equity and debt  provisions.</a:t>
            </a:r>
            <a:endParaRPr lang="en-AU" sz="1050" dirty="0">
              <a:solidFill>
                <a:srgbClr val="FF0000"/>
              </a:solidFill>
            </a:endParaRPr>
          </a:p>
        </p:txBody>
      </p:sp>
      <p:sp>
        <p:nvSpPr>
          <p:cNvPr id="27" name="TextBox 26">
            <a:extLst>
              <a:ext uri="{FF2B5EF4-FFF2-40B4-BE49-F238E27FC236}">
                <a16:creationId xmlns:a16="http://schemas.microsoft.com/office/drawing/2014/main" id="{37A6F978-41CD-4C11-B20D-C6637C2D452F}"/>
              </a:ext>
            </a:extLst>
          </p:cNvPr>
          <p:cNvSpPr txBox="1"/>
          <p:nvPr/>
        </p:nvSpPr>
        <p:spPr>
          <a:xfrm>
            <a:off x="226020" y="5496015"/>
            <a:ext cx="213064" cy="430887"/>
          </a:xfrm>
          <a:prstGeom prst="rect">
            <a:avLst/>
          </a:prstGeom>
          <a:ln>
            <a:noFill/>
          </a:ln>
        </p:spPr>
        <p:txBody>
          <a:bodyPr vert="horz" wrap="square" lIns="0" tIns="0" rIns="0" bIns="0" rtlCol="0">
            <a:spAutoFit/>
          </a:bodyPr>
          <a:lstStyle/>
          <a:p>
            <a:pPr algn="l"/>
            <a:r>
              <a:rPr lang="en-AU" sz="2800" dirty="0">
                <a:solidFill>
                  <a:srgbClr val="FF0000"/>
                </a:solidFill>
              </a:rPr>
              <a:t>*</a:t>
            </a:r>
          </a:p>
        </p:txBody>
      </p:sp>
    </p:spTree>
    <p:extLst>
      <p:ext uri="{BB962C8B-B14F-4D97-AF65-F5344CB8AC3E}">
        <p14:creationId xmlns:p14="http://schemas.microsoft.com/office/powerpoint/2010/main" val="3969373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Concept Masterplan </a:t>
            </a:r>
          </a:p>
        </p:txBody>
      </p:sp>
      <p:sp>
        <p:nvSpPr>
          <p:cNvPr id="7" name="TextBox 6">
            <a:extLst>
              <a:ext uri="{FF2B5EF4-FFF2-40B4-BE49-F238E27FC236}">
                <a16:creationId xmlns:a16="http://schemas.microsoft.com/office/drawing/2014/main" id="{E00EC572-A2A5-4F93-996E-721DF6889871}"/>
              </a:ext>
            </a:extLst>
          </p:cNvPr>
          <p:cNvSpPr txBox="1"/>
          <p:nvPr/>
        </p:nvSpPr>
        <p:spPr>
          <a:xfrm>
            <a:off x="202029" y="529043"/>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CHC V3B-1 Masterplan – Yield Synopsis</a:t>
            </a:r>
          </a:p>
        </p:txBody>
      </p:sp>
      <p:sp>
        <p:nvSpPr>
          <p:cNvPr id="15" name="TextBox 14">
            <a:extLst>
              <a:ext uri="{FF2B5EF4-FFF2-40B4-BE49-F238E27FC236}">
                <a16:creationId xmlns:a16="http://schemas.microsoft.com/office/drawing/2014/main" id="{3BF89A13-08E3-4505-B06B-0D028A5B1414}"/>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spcAft>
                <a:spcPts val="600"/>
              </a:spcAft>
            </a:pPr>
            <a:r>
              <a:rPr lang="en-US" sz="800" dirty="0"/>
              <a:t>Source: CHC </a:t>
            </a:r>
            <a:r>
              <a:rPr lang="en-US" sz="800" dirty="0" err="1"/>
              <a:t>SBMPDevelopment</a:t>
            </a:r>
            <a:r>
              <a:rPr lang="en-US" sz="800" dirty="0"/>
              <a:t> Schedule 3B-1, Received 07.09.21</a:t>
            </a:r>
          </a:p>
        </p:txBody>
      </p:sp>
      <p:graphicFrame>
        <p:nvGraphicFramePr>
          <p:cNvPr id="5" name="Table 4">
            <a:extLst>
              <a:ext uri="{FF2B5EF4-FFF2-40B4-BE49-F238E27FC236}">
                <a16:creationId xmlns:a16="http://schemas.microsoft.com/office/drawing/2014/main" id="{80E4DA8D-1C63-4647-A1DE-0C06DB1A4B8C}"/>
              </a:ext>
            </a:extLst>
          </p:cNvPr>
          <p:cNvGraphicFramePr>
            <a:graphicFrameLocks noGrp="1"/>
          </p:cNvGraphicFramePr>
          <p:nvPr>
            <p:extLst>
              <p:ext uri="{D42A27DB-BD31-4B8C-83A1-F6EECF244321}">
                <p14:modId xmlns:p14="http://schemas.microsoft.com/office/powerpoint/2010/main" val="659859372"/>
              </p:ext>
            </p:extLst>
          </p:nvPr>
        </p:nvGraphicFramePr>
        <p:xfrm>
          <a:off x="566928" y="1065784"/>
          <a:ext cx="8257035" cy="3986832"/>
        </p:xfrm>
        <a:graphic>
          <a:graphicData uri="http://schemas.openxmlformats.org/drawingml/2006/table">
            <a:tbl>
              <a:tblPr/>
              <a:tblGrid>
                <a:gridCol w="3632423">
                  <a:extLst>
                    <a:ext uri="{9D8B030D-6E8A-4147-A177-3AD203B41FA5}">
                      <a16:colId xmlns:a16="http://schemas.microsoft.com/office/drawing/2014/main" val="9708130"/>
                    </a:ext>
                  </a:extLst>
                </a:gridCol>
                <a:gridCol w="496093">
                  <a:extLst>
                    <a:ext uri="{9D8B030D-6E8A-4147-A177-3AD203B41FA5}">
                      <a16:colId xmlns:a16="http://schemas.microsoft.com/office/drawing/2014/main" val="2714825012"/>
                    </a:ext>
                  </a:extLst>
                </a:gridCol>
                <a:gridCol w="1217084">
                  <a:extLst>
                    <a:ext uri="{9D8B030D-6E8A-4147-A177-3AD203B41FA5}">
                      <a16:colId xmlns:a16="http://schemas.microsoft.com/office/drawing/2014/main" val="3790222523"/>
                    </a:ext>
                  </a:extLst>
                </a:gridCol>
                <a:gridCol w="847175">
                  <a:extLst>
                    <a:ext uri="{9D8B030D-6E8A-4147-A177-3AD203B41FA5}">
                      <a16:colId xmlns:a16="http://schemas.microsoft.com/office/drawing/2014/main" val="1091091597"/>
                    </a:ext>
                  </a:extLst>
                </a:gridCol>
                <a:gridCol w="908107">
                  <a:extLst>
                    <a:ext uri="{9D8B030D-6E8A-4147-A177-3AD203B41FA5}">
                      <a16:colId xmlns:a16="http://schemas.microsoft.com/office/drawing/2014/main" val="741346741"/>
                    </a:ext>
                  </a:extLst>
                </a:gridCol>
                <a:gridCol w="1156153">
                  <a:extLst>
                    <a:ext uri="{9D8B030D-6E8A-4147-A177-3AD203B41FA5}">
                      <a16:colId xmlns:a16="http://schemas.microsoft.com/office/drawing/2014/main" val="2259073866"/>
                    </a:ext>
                  </a:extLst>
                </a:gridCol>
              </a:tblGrid>
              <a:tr h="163569">
                <a:tc gridSpan="6">
                  <a:txBody>
                    <a:bodyPr/>
                    <a:lstStyle/>
                    <a:p>
                      <a:pPr algn="ctr" fontAlgn="ctr"/>
                      <a:r>
                        <a:rPr lang="en-AU" sz="1100" b="1" i="0" u="none" strike="noStrike" dirty="0">
                          <a:solidFill>
                            <a:srgbClr val="000000"/>
                          </a:solidFill>
                          <a:effectLst/>
                          <a:latin typeface="+mn-lt"/>
                        </a:rPr>
                        <a:t>Residential Yield</a:t>
                      </a: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2918163496"/>
                  </a:ext>
                </a:extLst>
              </a:tr>
              <a:tr h="132113">
                <a:tc rowSpan="2">
                  <a:txBody>
                    <a:bodyPr/>
                    <a:lstStyle/>
                    <a:p>
                      <a:pPr algn="ctr" fontAlgn="b"/>
                      <a:r>
                        <a:rPr lang="en-AU" sz="1100" b="1" i="0" u="none" strike="noStrike" dirty="0">
                          <a:solidFill>
                            <a:schemeClr val="bg2"/>
                          </a:solidFill>
                          <a:effectLst/>
                          <a:latin typeface="+mn-lt"/>
                        </a:rPr>
                        <a:t>Precinct</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gridSpan="4">
                  <a:txBody>
                    <a:bodyPr/>
                    <a:lstStyle/>
                    <a:p>
                      <a:pPr algn="ctr" fontAlgn="b"/>
                      <a:r>
                        <a:rPr lang="en-AU" sz="1100" b="1" i="0" u="none" strike="noStrike" dirty="0">
                          <a:solidFill>
                            <a:schemeClr val="bg2"/>
                          </a:solidFill>
                          <a:effectLst/>
                          <a:latin typeface="+mn-lt"/>
                        </a:rPr>
                        <a:t>Dwellings</a:t>
                      </a:r>
                    </a:p>
                  </a:txBody>
                  <a:tcPr marL="2549" marR="2549" marT="2549" marB="0" anchor="b">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hMerge="1">
                  <a:txBody>
                    <a:bodyPr/>
                    <a:lstStyle/>
                    <a:p>
                      <a:pPr algn="ctr" fontAlgn="b"/>
                      <a:endParaRPr lang="en-AU" sz="1100" b="1" i="0" u="none" strike="noStrike" dirty="0">
                        <a:solidFill>
                          <a:schemeClr val="bg2"/>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rowSpan="2">
                  <a:txBody>
                    <a:bodyPr/>
                    <a:lstStyle/>
                    <a:p>
                      <a:pPr algn="ctr" fontAlgn="b"/>
                      <a:r>
                        <a:rPr lang="en-AU" sz="1100" b="1" i="0" u="none" strike="noStrike" dirty="0">
                          <a:solidFill>
                            <a:schemeClr val="bg2"/>
                          </a:solidFill>
                          <a:effectLst/>
                          <a:latin typeface="+mn-lt"/>
                        </a:rPr>
                        <a:t>Yield Change</a:t>
                      </a:r>
                    </a:p>
                  </a:txBody>
                  <a:tcPr marL="2549" marR="2549" marT="2549" marB="0" anchor="b">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653732192"/>
                  </a:ext>
                </a:extLst>
              </a:tr>
              <a:tr h="148611">
                <a:tc vMerge="1">
                  <a:txBody>
                    <a:bodyPr/>
                    <a:lstStyle/>
                    <a:p>
                      <a:endParaRPr lang="en-AU"/>
                    </a:p>
                  </a:txBody>
                  <a:tcPr/>
                </a:tc>
                <a:tc gridSpan="2">
                  <a:txBody>
                    <a:bodyPr/>
                    <a:lstStyle/>
                    <a:p>
                      <a:pPr algn="ctr" fontAlgn="b"/>
                      <a:r>
                        <a:rPr lang="en-AU" sz="1100" b="1" i="0" u="none" strike="noStrike" dirty="0">
                          <a:solidFill>
                            <a:schemeClr val="bg2"/>
                          </a:solidFill>
                          <a:effectLst/>
                          <a:latin typeface="+mn-lt"/>
                        </a:rPr>
                        <a:t>Masterplan V2A</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gridSpan="2">
                  <a:txBody>
                    <a:bodyPr/>
                    <a:lstStyle/>
                    <a:p>
                      <a:pPr algn="ctr" fontAlgn="b"/>
                      <a:r>
                        <a:rPr lang="en-AU" sz="1100" b="1" i="0" u="none" strike="noStrike" dirty="0">
                          <a:solidFill>
                            <a:schemeClr val="bg2"/>
                          </a:solidFill>
                          <a:effectLst/>
                          <a:latin typeface="+mn-lt"/>
                        </a:rPr>
                        <a:t>Masterplan V3B-1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vMerge="1">
                  <a:txBody>
                    <a:bodyPr/>
                    <a:lstStyle/>
                    <a:p>
                      <a:pPr algn="ctr" fontAlgn="b"/>
                      <a:endParaRPr lang="en-AU" sz="1100" b="1" i="0" u="none" strike="noStrike" dirty="0">
                        <a:solidFill>
                          <a:schemeClr val="bg2"/>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3977059482"/>
                  </a:ext>
                </a:extLst>
              </a:tr>
              <a:tr h="169860">
                <a:tc>
                  <a:txBody>
                    <a:bodyPr/>
                    <a:lstStyle/>
                    <a:p>
                      <a:pPr algn="ctr" fontAlgn="b"/>
                      <a:r>
                        <a:rPr lang="en-AU" sz="1100" b="0" i="0" u="none" strike="noStrike" dirty="0">
                          <a:solidFill>
                            <a:srgbClr val="000000"/>
                          </a:solidFill>
                          <a:effectLst/>
                          <a:latin typeface="+mn-lt"/>
                        </a:rPr>
                        <a:t>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207</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273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67</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47921775"/>
                  </a:ext>
                </a:extLst>
              </a:tr>
              <a:tr h="169860">
                <a:tc>
                  <a:txBody>
                    <a:bodyPr/>
                    <a:lstStyle/>
                    <a:p>
                      <a:pPr algn="ctr" fontAlgn="b"/>
                      <a:r>
                        <a:rPr lang="en-AU" sz="1100" b="0" i="0" u="none" strike="noStrike" dirty="0">
                          <a:solidFill>
                            <a:srgbClr val="000000"/>
                          </a:solidFill>
                          <a:effectLst/>
                          <a:latin typeface="+mn-lt"/>
                        </a:rPr>
                        <a:t>2</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533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747</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213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7356623"/>
                  </a:ext>
                </a:extLst>
              </a:tr>
              <a:tr h="169860">
                <a:tc>
                  <a:txBody>
                    <a:bodyPr/>
                    <a:lstStyle/>
                    <a:p>
                      <a:pPr algn="ctr" fontAlgn="b"/>
                      <a:r>
                        <a:rPr lang="en-AU" sz="1100" b="0" i="0" u="none" strike="noStrike">
                          <a:solidFill>
                            <a:srgbClr val="000000"/>
                          </a:solidFill>
                          <a:effectLst/>
                          <a:latin typeface="+mn-lt"/>
                        </a:rPr>
                        <a:t>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776</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928</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151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9836790"/>
                  </a:ext>
                </a:extLst>
              </a:tr>
              <a:tr h="169860">
                <a:tc>
                  <a:txBody>
                    <a:bodyPr/>
                    <a:lstStyle/>
                    <a:p>
                      <a:pPr algn="ctr" fontAlgn="b"/>
                      <a:r>
                        <a:rPr lang="en-AU" sz="1100" b="0" i="0" u="none" strike="noStrike" dirty="0">
                          <a:solidFill>
                            <a:srgbClr val="000000"/>
                          </a:solidFill>
                          <a:effectLst/>
                          <a:latin typeface="+mn-lt"/>
                        </a:rPr>
                        <a:t>4</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450</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323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(127)</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4134616"/>
                  </a:ext>
                </a:extLst>
              </a:tr>
              <a:tr h="169860">
                <a:tc>
                  <a:txBody>
                    <a:bodyPr/>
                    <a:lstStyle/>
                    <a:p>
                      <a:pPr algn="ctr" fontAlgn="b"/>
                      <a:r>
                        <a:rPr lang="en-AU" sz="1100" b="0" i="0" u="none" strike="noStrike">
                          <a:solidFill>
                            <a:srgbClr val="000000"/>
                          </a:solidFill>
                          <a:effectLst/>
                          <a:latin typeface="+mn-lt"/>
                        </a:rPr>
                        <a:t>5</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a:solidFill>
                            <a:srgbClr val="000000"/>
                          </a:solidFill>
                          <a:effectLst/>
                          <a:latin typeface="+mn-lt"/>
                        </a:rPr>
                        <a:t>164</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273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109</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565697"/>
                  </a:ext>
                </a:extLst>
              </a:tr>
              <a:tr h="125822">
                <a:tc>
                  <a:txBody>
                    <a:bodyPr/>
                    <a:lstStyle/>
                    <a:p>
                      <a:pPr algn="ctr" fontAlgn="b"/>
                      <a:endParaRPr lang="en-AU" sz="1100" b="0" i="0" u="none" strike="noStrike">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59298"/>
                  </a:ext>
                </a:extLst>
              </a:tr>
              <a:tr h="212704">
                <a:tc>
                  <a:txBody>
                    <a:bodyPr/>
                    <a:lstStyle/>
                    <a:p>
                      <a:pPr algn="ctr" fontAlgn="b"/>
                      <a:r>
                        <a:rPr lang="en-AU" sz="1100" b="1" i="0" u="none" strike="noStrike" dirty="0">
                          <a:solidFill>
                            <a:srgbClr val="000000"/>
                          </a:solidFill>
                          <a:effectLst/>
                          <a:latin typeface="+mn-lt"/>
                        </a:rPr>
                        <a:t>Total</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b"/>
                      <a:r>
                        <a:rPr lang="en-AU" sz="1100" b="1" i="0" u="none" strike="noStrike" dirty="0">
                          <a:solidFill>
                            <a:srgbClr val="000000"/>
                          </a:solidFill>
                          <a:effectLst/>
                          <a:latin typeface="+mn-lt"/>
                        </a:rPr>
                        <a:t>2,131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gridSpan="2">
                  <a:txBody>
                    <a:bodyPr/>
                    <a:lstStyle/>
                    <a:p>
                      <a:pPr algn="ctr" fontAlgn="b"/>
                      <a:r>
                        <a:rPr lang="en-AU" sz="1100" b="1" i="0" u="none" strike="noStrike" dirty="0">
                          <a:solidFill>
                            <a:srgbClr val="000000"/>
                          </a:solidFill>
                          <a:effectLst/>
                          <a:latin typeface="+mn-lt"/>
                        </a:rPr>
                        <a:t>2,544</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a:txBody>
                    <a:bodyPr/>
                    <a:lstStyle/>
                    <a:p>
                      <a:pPr algn="ctr" fontAlgn="b"/>
                      <a:r>
                        <a:rPr lang="en-AU" sz="1100" b="1" i="0" u="none" strike="noStrike" dirty="0">
                          <a:solidFill>
                            <a:srgbClr val="000000"/>
                          </a:solidFill>
                          <a:effectLst/>
                          <a:latin typeface="+mn-lt"/>
                        </a:rPr>
                        <a:t>413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784862086"/>
                  </a:ext>
                </a:extLst>
              </a:tr>
              <a:tr h="251645">
                <a:tc>
                  <a:txBody>
                    <a:bodyPr/>
                    <a:lstStyle/>
                    <a:p>
                      <a:pPr algn="ctr" fontAlgn="b"/>
                      <a:r>
                        <a:rPr lang="en-AU" sz="1100" b="0" i="0" u="none" strike="noStrike" dirty="0">
                          <a:solidFill>
                            <a:srgbClr val="000000"/>
                          </a:solidFill>
                          <a:effectLst/>
                          <a:latin typeface="+mn-lt"/>
                        </a:rPr>
                        <a:t> </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b"/>
                      <a:r>
                        <a:rPr lang="en-US" sz="1100" b="0" i="0" u="none" strike="noStrike" dirty="0">
                          <a:solidFill>
                            <a:srgbClr val="000000"/>
                          </a:solidFill>
                          <a:effectLst/>
                          <a:latin typeface="+mn-lt"/>
                        </a:rPr>
                        <a:t>1,975 dwellings + 156 retirement ILU's</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rPr>
                        <a:t>2,379 dwellings + 165 retirement ILU's</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a:txBody>
                    <a:bodyPr/>
                    <a:lstStyle/>
                    <a:p>
                      <a:pPr algn="ctr" fontAlgn="b"/>
                      <a:endParaRPr lang="en-US" sz="1100" b="0" i="0" u="none" strike="noStrike" dirty="0">
                        <a:solidFill>
                          <a:srgbClr val="000000"/>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836484945"/>
                  </a:ext>
                </a:extLst>
              </a:tr>
              <a:tr h="132113">
                <a:tc gridSpan="2">
                  <a:txBody>
                    <a:bodyPr/>
                    <a:lstStyle/>
                    <a:p>
                      <a:pPr algn="ctr" fontAlgn="ctr"/>
                      <a:r>
                        <a:rPr lang="en-US" sz="1100" b="1" i="0" u="none" strike="noStrike" dirty="0">
                          <a:solidFill>
                            <a:srgbClr val="000000"/>
                          </a:solidFill>
                          <a:effectLst/>
                          <a:latin typeface="+mn-lt"/>
                        </a:rPr>
                        <a:t>Additional Yield (hotel Rooms and RAC beds)</a:t>
                      </a:r>
                    </a:p>
                  </a:txBody>
                  <a:tcPr marL="2549" marR="2549" marT="2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ctr"/>
                      <a:endParaRPr lang="en-US" sz="1100" b="1" i="0" u="none" strike="noStrike" dirty="0">
                        <a:solidFill>
                          <a:srgbClr val="000000"/>
                        </a:solidFill>
                        <a:effectLst/>
                        <a:latin typeface="+mn-lt"/>
                      </a:endParaRP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ctr"/>
                      <a:endParaRPr lang="en-US" sz="1100" b="1" i="0" u="none" strike="noStrike" dirty="0">
                        <a:solidFill>
                          <a:srgbClr val="000000"/>
                        </a:solidFill>
                        <a:effectLst/>
                        <a:latin typeface="+mn-lt"/>
                      </a:endParaRP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extLst>
                  <a:ext uri="{0D108BD9-81ED-4DB2-BD59-A6C34878D82A}">
                    <a16:rowId xmlns:a16="http://schemas.microsoft.com/office/drawing/2014/main" val="3674606202"/>
                  </a:ext>
                </a:extLst>
              </a:tr>
              <a:tr h="202708">
                <a:tc rowSpan="2">
                  <a:txBody>
                    <a:bodyPr/>
                    <a:lstStyle/>
                    <a:p>
                      <a:pPr algn="ctr" fontAlgn="b"/>
                      <a:r>
                        <a:rPr lang="en-AU" sz="1100" b="1" i="0" u="none" strike="noStrike" dirty="0">
                          <a:solidFill>
                            <a:schemeClr val="bg2"/>
                          </a:solidFill>
                          <a:effectLst/>
                          <a:latin typeface="+mn-lt"/>
                        </a:rPr>
                        <a:t>Use</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gridSpan="4">
                  <a:txBody>
                    <a:bodyPr/>
                    <a:lstStyle/>
                    <a:p>
                      <a:pPr algn="ctr" fontAlgn="b"/>
                      <a:r>
                        <a:rPr lang="en-AU" sz="1100" b="1" i="0" u="none" strike="noStrike" dirty="0">
                          <a:solidFill>
                            <a:schemeClr val="bg2"/>
                          </a:solidFill>
                          <a:effectLst/>
                          <a:latin typeface="+mn-lt"/>
                        </a:rPr>
                        <a:t>Dwellings</a:t>
                      </a:r>
                    </a:p>
                  </a:txBody>
                  <a:tcPr marL="2549" marR="2549" marT="2549" marB="0" anchor="b">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hMerge="1">
                  <a:txBody>
                    <a:bodyPr/>
                    <a:lstStyle/>
                    <a:p>
                      <a:pPr algn="ctr" fontAlgn="b"/>
                      <a:endParaRPr lang="en-AU" sz="1100" b="1" i="0" u="none" strike="noStrike" dirty="0">
                        <a:solidFill>
                          <a:schemeClr val="bg2"/>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rowSpan="2">
                  <a:txBody>
                    <a:bodyPr/>
                    <a:lstStyle/>
                    <a:p>
                      <a:pPr algn="ctr" fontAlgn="b"/>
                      <a:r>
                        <a:rPr lang="en-AU" sz="1100" b="1" i="0" u="none" strike="noStrike" dirty="0">
                          <a:solidFill>
                            <a:schemeClr val="bg2"/>
                          </a:solidFill>
                          <a:effectLst/>
                          <a:latin typeface="+mn-lt"/>
                        </a:rPr>
                        <a:t>Yield Change</a:t>
                      </a:r>
                    </a:p>
                  </a:txBody>
                  <a:tcPr marL="2549" marR="2549" marT="2549" marB="0" anchor="b">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1288732244"/>
                  </a:ext>
                </a:extLst>
              </a:tr>
              <a:tr h="132113">
                <a:tc vMerge="1">
                  <a:txBody>
                    <a:bodyPr/>
                    <a:lstStyle/>
                    <a:p>
                      <a:endParaRPr lang="en-AU"/>
                    </a:p>
                  </a:txBody>
                  <a:tcPr/>
                </a:tc>
                <a:tc gridSpan="2">
                  <a:txBody>
                    <a:bodyPr/>
                    <a:lstStyle/>
                    <a:p>
                      <a:pPr algn="ctr" fontAlgn="b"/>
                      <a:r>
                        <a:rPr lang="en-AU" sz="1100" b="1" i="0" u="none" strike="noStrike" dirty="0">
                          <a:solidFill>
                            <a:schemeClr val="bg2"/>
                          </a:solidFill>
                          <a:effectLst/>
                          <a:latin typeface="+mn-lt"/>
                        </a:rPr>
                        <a:t>Masterplan V2A</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gridSpan="2">
                  <a:txBody>
                    <a:bodyPr/>
                    <a:lstStyle/>
                    <a:p>
                      <a:pPr algn="ctr" fontAlgn="b"/>
                      <a:r>
                        <a:rPr lang="en-AU" sz="1100" b="1" i="0" u="none" strike="noStrike" dirty="0">
                          <a:solidFill>
                            <a:schemeClr val="bg2"/>
                          </a:solidFill>
                          <a:effectLst/>
                          <a:latin typeface="+mn-lt"/>
                        </a:rPr>
                        <a:t>Masterplan V3B-1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endParaRPr lang="en-AU"/>
                    </a:p>
                  </a:txBody>
                  <a:tcPr/>
                </a:tc>
                <a:tc vMerge="1">
                  <a:txBody>
                    <a:bodyPr/>
                    <a:lstStyle/>
                    <a:p>
                      <a:pPr algn="ctr" fontAlgn="b"/>
                      <a:endParaRPr lang="en-AU" sz="1100" b="1" i="0" u="none" strike="noStrike" dirty="0">
                        <a:solidFill>
                          <a:schemeClr val="bg2"/>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776940234"/>
                  </a:ext>
                </a:extLst>
              </a:tr>
              <a:tr h="125822">
                <a:tc>
                  <a:txBody>
                    <a:bodyPr/>
                    <a:lstStyle/>
                    <a:p>
                      <a:pPr algn="ctr" fontAlgn="b"/>
                      <a:r>
                        <a:rPr lang="en-AU" sz="1100" b="0" i="0" u="none" strike="noStrike">
                          <a:solidFill>
                            <a:srgbClr val="000000"/>
                          </a:solidFill>
                          <a:effectLst/>
                          <a:latin typeface="+mn-lt"/>
                        </a:rPr>
                        <a:t>Hotel P1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121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endParaRPr lang="en-AU" sz="1100" b="0" i="0" u="none" strike="noStrike" dirty="0">
                        <a:solidFill>
                          <a:srgbClr val="000000"/>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r>
                        <a:rPr lang="en-AU" sz="1100" b="0" i="0" u="none" strike="noStrike" dirty="0">
                          <a:solidFill>
                            <a:srgbClr val="000000"/>
                          </a:solidFill>
                          <a:effectLst/>
                          <a:latin typeface="+mn-lt"/>
                        </a:rPr>
                        <a:t>(121)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862585"/>
                  </a:ext>
                </a:extLst>
              </a:tr>
              <a:tr h="125822">
                <a:tc>
                  <a:txBody>
                    <a:bodyPr/>
                    <a:lstStyle/>
                    <a:p>
                      <a:pPr algn="ctr" fontAlgn="b"/>
                      <a:r>
                        <a:rPr lang="en-AU" sz="1100" b="0" i="0" u="none" strike="noStrike">
                          <a:solidFill>
                            <a:srgbClr val="000000"/>
                          </a:solidFill>
                          <a:effectLst/>
                          <a:latin typeface="+mn-lt"/>
                        </a:rPr>
                        <a:t>Hotel P5</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120</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120</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endParaRPr lang="en-AU" sz="1100" b="0" i="0" u="none" strike="noStrike" dirty="0">
                        <a:solidFill>
                          <a:srgbClr val="000000"/>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0629369"/>
                  </a:ext>
                </a:extLst>
              </a:tr>
              <a:tr h="125822">
                <a:tc>
                  <a:txBody>
                    <a:bodyPr/>
                    <a:lstStyle/>
                    <a:p>
                      <a:pPr algn="ctr" fontAlgn="b"/>
                      <a:r>
                        <a:rPr lang="en-AU" sz="1100" b="0" i="0" u="none" strike="noStrike">
                          <a:solidFill>
                            <a:srgbClr val="000000"/>
                          </a:solidFill>
                          <a:effectLst/>
                          <a:latin typeface="+mn-lt"/>
                        </a:rPr>
                        <a:t>RAC P3 and P4</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AU" sz="1100" b="0" i="0" u="none" strike="noStrike" dirty="0">
                          <a:solidFill>
                            <a:srgbClr val="000000"/>
                          </a:solidFill>
                          <a:effectLst/>
                          <a:latin typeface="+mn-lt"/>
                        </a:rPr>
                        <a:t>91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r>
                        <a:rPr lang="en-AU" sz="1100" b="0" i="0" u="none" strike="noStrike" dirty="0">
                          <a:solidFill>
                            <a:srgbClr val="000000"/>
                          </a:solidFill>
                          <a:effectLst/>
                          <a:latin typeface="+mn-lt"/>
                        </a:rPr>
                        <a:t>91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endParaRPr lang="en-AU" sz="1100" b="0" i="0" u="none" strike="noStrike" dirty="0">
                        <a:solidFill>
                          <a:srgbClr val="000000"/>
                        </a:solidFill>
                        <a:effectLst/>
                        <a:latin typeface="+mn-lt"/>
                      </a:endParaRP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3382977"/>
                  </a:ext>
                </a:extLst>
              </a:tr>
              <a:tr h="125822">
                <a:tc>
                  <a:txBody>
                    <a:bodyPr/>
                    <a:lstStyle/>
                    <a:p>
                      <a:pPr algn="ctr" fontAlgn="b"/>
                      <a:endParaRPr lang="en-AU" sz="1100" b="0" i="0" u="none" strike="noStrike">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lgn="ctr"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5701444"/>
                  </a:ext>
                </a:extLst>
              </a:tr>
              <a:tr h="132113">
                <a:tc>
                  <a:txBody>
                    <a:bodyPr/>
                    <a:lstStyle/>
                    <a:p>
                      <a:pPr algn="ctr" fontAlgn="b"/>
                      <a:r>
                        <a:rPr lang="en-AU" sz="1100" b="1" i="0" u="none" strike="noStrike" dirty="0">
                          <a:solidFill>
                            <a:srgbClr val="000000"/>
                          </a:solidFill>
                          <a:effectLst/>
                          <a:latin typeface="+mn-lt"/>
                        </a:rPr>
                        <a:t>Total</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b"/>
                      <a:r>
                        <a:rPr lang="en-AU" sz="1100" b="1" i="0" u="none" strike="noStrike" dirty="0">
                          <a:solidFill>
                            <a:srgbClr val="000000"/>
                          </a:solidFill>
                          <a:effectLst/>
                          <a:latin typeface="+mn-lt"/>
                        </a:rPr>
                        <a:t>332</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gridSpan="2">
                  <a:txBody>
                    <a:bodyPr/>
                    <a:lstStyle/>
                    <a:p>
                      <a:pPr algn="ctr" fontAlgn="b"/>
                      <a:r>
                        <a:rPr lang="en-AU" sz="1100" b="1" i="0" u="none" strike="noStrike" dirty="0">
                          <a:solidFill>
                            <a:srgbClr val="000000"/>
                          </a:solidFill>
                          <a:effectLst/>
                          <a:latin typeface="+mn-lt"/>
                        </a:rPr>
                        <a:t>211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a:txBody>
                    <a:bodyPr/>
                    <a:lstStyle/>
                    <a:p>
                      <a:pPr algn="ctr" fontAlgn="b"/>
                      <a:r>
                        <a:rPr lang="en-AU" sz="1100" b="1" i="0" u="none" strike="noStrike" dirty="0">
                          <a:solidFill>
                            <a:srgbClr val="000000"/>
                          </a:solidFill>
                          <a:effectLst/>
                          <a:latin typeface="+mn-lt"/>
                        </a:rPr>
                        <a:t>(121)</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632880586"/>
                  </a:ext>
                </a:extLst>
              </a:tr>
              <a:tr h="125822">
                <a:tc>
                  <a:txBody>
                    <a:bodyPr/>
                    <a:lstStyle/>
                    <a:p>
                      <a:pPr algn="l" fontAlgn="b"/>
                      <a:endParaRPr lang="en-AU" sz="1100" b="0" i="0" u="none" strike="noStrike">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AU"/>
                    </a:p>
                  </a:txBody>
                  <a:tcPr/>
                </a:tc>
                <a:tc gridSpan="2">
                  <a:txBody>
                    <a:bodyPr/>
                    <a:lstStyle/>
                    <a:p>
                      <a:pPr algn="l"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AU"/>
                    </a:p>
                  </a:txBody>
                  <a:tcPr/>
                </a:tc>
                <a:tc>
                  <a:txBody>
                    <a:bodyPr/>
                    <a:lstStyle/>
                    <a:p>
                      <a:pPr algn="l" fontAlgn="b"/>
                      <a:endParaRPr lang="en-AU" sz="1100" b="0" i="0" u="none" strike="noStrike" dirty="0">
                        <a:solidFill>
                          <a:srgbClr val="000000"/>
                        </a:solidFill>
                        <a:effectLst/>
                        <a:latin typeface="+mn-lt"/>
                      </a:endParaRPr>
                    </a:p>
                  </a:txBody>
                  <a:tcPr marL="2549" marR="2549" marT="2549"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008481965"/>
                  </a:ext>
                </a:extLst>
              </a:tr>
              <a:tr h="132113">
                <a:tc gridSpan="2">
                  <a:txBody>
                    <a:bodyPr/>
                    <a:lstStyle/>
                    <a:p>
                      <a:pPr algn="ctr" fontAlgn="ctr"/>
                      <a:r>
                        <a:rPr lang="en-AU" sz="1100" b="1" i="0" u="none" strike="noStrike" dirty="0">
                          <a:solidFill>
                            <a:srgbClr val="000000"/>
                          </a:solidFill>
                          <a:effectLst/>
                          <a:latin typeface="+mn-lt"/>
                        </a:rPr>
                        <a:t>Total Yield</a:t>
                      </a: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ctr"/>
                      <a:endParaRPr lang="en-AU" sz="1100" b="1" i="0" u="none" strike="noStrike" dirty="0">
                        <a:solidFill>
                          <a:srgbClr val="000000"/>
                        </a:solidFill>
                        <a:effectLst/>
                        <a:latin typeface="+mn-lt"/>
                      </a:endParaRP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algn="ctr" fontAlgn="ctr"/>
                      <a:endParaRPr lang="en-AU" sz="1100" b="1" i="0" u="none" strike="noStrike" dirty="0">
                        <a:solidFill>
                          <a:srgbClr val="000000"/>
                        </a:solidFill>
                        <a:effectLst/>
                        <a:latin typeface="+mn-lt"/>
                      </a:endParaRPr>
                    </a:p>
                  </a:txBody>
                  <a:tcPr marL="2549" marR="2549" marT="25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extLst>
                  <a:ext uri="{0D108BD9-81ED-4DB2-BD59-A6C34878D82A}">
                    <a16:rowId xmlns:a16="http://schemas.microsoft.com/office/drawing/2014/main" val="752966124"/>
                  </a:ext>
                </a:extLst>
              </a:tr>
              <a:tr h="132113">
                <a:tc>
                  <a:txBody>
                    <a:bodyPr/>
                    <a:lstStyle/>
                    <a:p>
                      <a:pPr algn="ctr" fontAlgn="b"/>
                      <a:r>
                        <a:rPr lang="en-AU" sz="1100" b="1" i="0" u="none" strike="noStrike" dirty="0">
                          <a:solidFill>
                            <a:srgbClr val="000000"/>
                          </a:solidFill>
                          <a:effectLst/>
                          <a:latin typeface="+mn-lt"/>
                        </a:rPr>
                        <a:t>Total</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b"/>
                      <a:r>
                        <a:rPr lang="en-AU" sz="1100" b="1" i="0" u="none" strike="noStrike" dirty="0">
                          <a:solidFill>
                            <a:srgbClr val="000000"/>
                          </a:solidFill>
                          <a:effectLst/>
                          <a:latin typeface="+mn-lt"/>
                        </a:rPr>
                        <a:t>2,463</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gridSpan="2">
                  <a:txBody>
                    <a:bodyPr/>
                    <a:lstStyle/>
                    <a:p>
                      <a:pPr algn="ctr" fontAlgn="b"/>
                      <a:r>
                        <a:rPr lang="en-AU" sz="1100" b="1" i="0" u="none" strike="noStrike" dirty="0">
                          <a:solidFill>
                            <a:srgbClr val="000000"/>
                          </a:solidFill>
                          <a:effectLst/>
                          <a:latin typeface="+mn-lt"/>
                        </a:rPr>
                        <a:t>2,755</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endParaRPr lang="en-AU"/>
                    </a:p>
                  </a:txBody>
                  <a:tcPr/>
                </a:tc>
                <a:tc>
                  <a:txBody>
                    <a:bodyPr/>
                    <a:lstStyle/>
                    <a:p>
                      <a:pPr algn="ctr" fontAlgn="b"/>
                      <a:r>
                        <a:rPr lang="en-AU" sz="1100" b="1" i="0" u="none" strike="noStrike" dirty="0">
                          <a:solidFill>
                            <a:srgbClr val="000000"/>
                          </a:solidFill>
                          <a:effectLst/>
                          <a:latin typeface="+mn-lt"/>
                        </a:rPr>
                        <a:t>292</a:t>
                      </a:r>
                    </a:p>
                  </a:txBody>
                  <a:tcPr marL="2549" marR="2549" marT="254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311679626"/>
                  </a:ext>
                </a:extLst>
              </a:tr>
            </a:tbl>
          </a:graphicData>
        </a:graphic>
      </p:graphicFrame>
      <p:sp>
        <p:nvSpPr>
          <p:cNvPr id="8" name="TextBox 7">
            <a:extLst>
              <a:ext uri="{FF2B5EF4-FFF2-40B4-BE49-F238E27FC236}">
                <a16:creationId xmlns:a16="http://schemas.microsoft.com/office/drawing/2014/main" id="{8FA5AF94-46BD-4B60-8575-FDAA12699C0F}"/>
              </a:ext>
            </a:extLst>
          </p:cNvPr>
          <p:cNvSpPr txBox="1"/>
          <p:nvPr/>
        </p:nvSpPr>
        <p:spPr>
          <a:xfrm>
            <a:off x="307975" y="6283747"/>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214891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Concept Masterplan </a:t>
            </a:r>
          </a:p>
        </p:txBody>
      </p:sp>
      <p:sp>
        <p:nvSpPr>
          <p:cNvPr id="7" name="TextBox 6">
            <a:extLst>
              <a:ext uri="{FF2B5EF4-FFF2-40B4-BE49-F238E27FC236}">
                <a16:creationId xmlns:a16="http://schemas.microsoft.com/office/drawing/2014/main" id="{E00EC572-A2A5-4F93-996E-721DF6889871}"/>
              </a:ext>
            </a:extLst>
          </p:cNvPr>
          <p:cNvSpPr txBox="1"/>
          <p:nvPr/>
        </p:nvSpPr>
        <p:spPr>
          <a:xfrm>
            <a:off x="228176" y="564966"/>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CHC V3B-1 Masterplan – Yield Breakdown</a:t>
            </a:r>
          </a:p>
        </p:txBody>
      </p:sp>
      <p:sp>
        <p:nvSpPr>
          <p:cNvPr id="15" name="TextBox 14">
            <a:extLst>
              <a:ext uri="{FF2B5EF4-FFF2-40B4-BE49-F238E27FC236}">
                <a16:creationId xmlns:a16="http://schemas.microsoft.com/office/drawing/2014/main" id="{3BF89A13-08E3-4505-B06B-0D028A5B1414}"/>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spcAft>
                <a:spcPts val="600"/>
              </a:spcAft>
            </a:pPr>
            <a:r>
              <a:rPr lang="en-US" sz="800" dirty="0"/>
              <a:t>Source: CHC </a:t>
            </a:r>
            <a:r>
              <a:rPr lang="en-US" sz="800" dirty="0" err="1"/>
              <a:t>SBMPDevelopment</a:t>
            </a:r>
            <a:r>
              <a:rPr lang="en-US" sz="800" dirty="0"/>
              <a:t> Schedule 3B-1, Received 07.09.21</a:t>
            </a:r>
          </a:p>
        </p:txBody>
      </p:sp>
      <p:sp>
        <p:nvSpPr>
          <p:cNvPr id="8" name="TextBox 7">
            <a:extLst>
              <a:ext uri="{FF2B5EF4-FFF2-40B4-BE49-F238E27FC236}">
                <a16:creationId xmlns:a16="http://schemas.microsoft.com/office/drawing/2014/main" id="{8FA5AF94-46BD-4B60-8575-FDAA12699C0F}"/>
              </a:ext>
            </a:extLst>
          </p:cNvPr>
          <p:cNvSpPr txBox="1"/>
          <p:nvPr/>
        </p:nvSpPr>
        <p:spPr>
          <a:xfrm>
            <a:off x="307975" y="6283747"/>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4" name="Picture 3">
            <a:extLst>
              <a:ext uri="{FF2B5EF4-FFF2-40B4-BE49-F238E27FC236}">
                <a16:creationId xmlns:a16="http://schemas.microsoft.com/office/drawing/2014/main" id="{1BB9F69F-5522-4AB6-A3B1-DBD6166D444F}"/>
              </a:ext>
            </a:extLst>
          </p:cNvPr>
          <p:cNvPicPr>
            <a:picLocks noChangeAspect="1"/>
          </p:cNvPicPr>
          <p:nvPr/>
        </p:nvPicPr>
        <p:blipFill>
          <a:blip r:embed="rId4"/>
          <a:stretch>
            <a:fillRect/>
          </a:stretch>
        </p:blipFill>
        <p:spPr>
          <a:xfrm>
            <a:off x="307975" y="1016000"/>
            <a:ext cx="9529512" cy="5032042"/>
          </a:xfrm>
          <a:prstGeom prst="rect">
            <a:avLst/>
          </a:prstGeom>
        </p:spPr>
      </p:pic>
    </p:spTree>
    <p:extLst>
      <p:ext uri="{BB962C8B-B14F-4D97-AF65-F5344CB8AC3E}">
        <p14:creationId xmlns:p14="http://schemas.microsoft.com/office/powerpoint/2010/main" val="1511723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Concept Masterplan </a:t>
            </a:r>
          </a:p>
        </p:txBody>
      </p:sp>
      <p:sp>
        <p:nvSpPr>
          <p:cNvPr id="7" name="TextBox 6">
            <a:extLst>
              <a:ext uri="{FF2B5EF4-FFF2-40B4-BE49-F238E27FC236}">
                <a16:creationId xmlns:a16="http://schemas.microsoft.com/office/drawing/2014/main" id="{E00EC572-A2A5-4F93-996E-721DF6889871}"/>
              </a:ext>
            </a:extLst>
          </p:cNvPr>
          <p:cNvSpPr txBox="1"/>
          <p:nvPr/>
        </p:nvSpPr>
        <p:spPr>
          <a:xfrm>
            <a:off x="228176" y="564966"/>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CHC V3B-1 Masterplan – Yield Breakdown</a:t>
            </a:r>
          </a:p>
        </p:txBody>
      </p:sp>
      <p:sp>
        <p:nvSpPr>
          <p:cNvPr id="15" name="TextBox 14">
            <a:extLst>
              <a:ext uri="{FF2B5EF4-FFF2-40B4-BE49-F238E27FC236}">
                <a16:creationId xmlns:a16="http://schemas.microsoft.com/office/drawing/2014/main" id="{3BF89A13-08E3-4505-B06B-0D028A5B1414}"/>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spcAft>
                <a:spcPts val="600"/>
              </a:spcAft>
            </a:pPr>
            <a:r>
              <a:rPr lang="en-US" sz="800" dirty="0"/>
              <a:t>Source: CHC </a:t>
            </a:r>
            <a:r>
              <a:rPr lang="en-US" sz="800" dirty="0" err="1"/>
              <a:t>SBMPDevelopment</a:t>
            </a:r>
            <a:r>
              <a:rPr lang="en-US" sz="800" dirty="0"/>
              <a:t> Schedule 3B-1, Received 07.09.21</a:t>
            </a:r>
          </a:p>
        </p:txBody>
      </p:sp>
      <p:sp>
        <p:nvSpPr>
          <p:cNvPr id="8" name="TextBox 7">
            <a:extLst>
              <a:ext uri="{FF2B5EF4-FFF2-40B4-BE49-F238E27FC236}">
                <a16:creationId xmlns:a16="http://schemas.microsoft.com/office/drawing/2014/main" id="{8FA5AF94-46BD-4B60-8575-FDAA12699C0F}"/>
              </a:ext>
            </a:extLst>
          </p:cNvPr>
          <p:cNvSpPr txBox="1"/>
          <p:nvPr/>
        </p:nvSpPr>
        <p:spPr>
          <a:xfrm>
            <a:off x="307975" y="6283747"/>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6B7BB142-1116-4B7E-AC8D-A08925510528}"/>
              </a:ext>
            </a:extLst>
          </p:cNvPr>
          <p:cNvPicPr>
            <a:picLocks noChangeAspect="1"/>
          </p:cNvPicPr>
          <p:nvPr/>
        </p:nvPicPr>
        <p:blipFill>
          <a:blip r:embed="rId4"/>
          <a:stretch>
            <a:fillRect/>
          </a:stretch>
        </p:blipFill>
        <p:spPr>
          <a:xfrm>
            <a:off x="273052" y="1016000"/>
            <a:ext cx="9564435" cy="4664713"/>
          </a:xfrm>
          <a:prstGeom prst="rect">
            <a:avLst/>
          </a:prstGeom>
        </p:spPr>
      </p:pic>
    </p:spTree>
    <p:extLst>
      <p:ext uri="{BB962C8B-B14F-4D97-AF65-F5344CB8AC3E}">
        <p14:creationId xmlns:p14="http://schemas.microsoft.com/office/powerpoint/2010/main" val="64490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Concept Masterplan </a:t>
            </a:r>
          </a:p>
        </p:txBody>
      </p:sp>
      <p:sp>
        <p:nvSpPr>
          <p:cNvPr id="7" name="TextBox 6">
            <a:extLst>
              <a:ext uri="{FF2B5EF4-FFF2-40B4-BE49-F238E27FC236}">
                <a16:creationId xmlns:a16="http://schemas.microsoft.com/office/drawing/2014/main" id="{E00EC572-A2A5-4F93-996E-721DF6889871}"/>
              </a:ext>
            </a:extLst>
          </p:cNvPr>
          <p:cNvSpPr txBox="1"/>
          <p:nvPr/>
        </p:nvSpPr>
        <p:spPr>
          <a:xfrm>
            <a:off x="228176" y="564966"/>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CHC V3B-1 Masterplan – Yield Breakdown</a:t>
            </a:r>
          </a:p>
        </p:txBody>
      </p:sp>
      <p:sp>
        <p:nvSpPr>
          <p:cNvPr id="15" name="TextBox 14">
            <a:extLst>
              <a:ext uri="{FF2B5EF4-FFF2-40B4-BE49-F238E27FC236}">
                <a16:creationId xmlns:a16="http://schemas.microsoft.com/office/drawing/2014/main" id="{3BF89A13-08E3-4505-B06B-0D028A5B1414}"/>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spcAft>
                <a:spcPts val="600"/>
              </a:spcAft>
            </a:pPr>
            <a:r>
              <a:rPr lang="en-US" sz="800" dirty="0"/>
              <a:t>Source: CHC </a:t>
            </a:r>
            <a:r>
              <a:rPr lang="en-US" sz="800" dirty="0" err="1"/>
              <a:t>SBMPDevelopment</a:t>
            </a:r>
            <a:r>
              <a:rPr lang="en-US" sz="800" dirty="0"/>
              <a:t> Schedule 3B-1, Received 07.09.21</a:t>
            </a:r>
          </a:p>
        </p:txBody>
      </p:sp>
      <p:sp>
        <p:nvSpPr>
          <p:cNvPr id="8" name="TextBox 7">
            <a:extLst>
              <a:ext uri="{FF2B5EF4-FFF2-40B4-BE49-F238E27FC236}">
                <a16:creationId xmlns:a16="http://schemas.microsoft.com/office/drawing/2014/main" id="{8FA5AF94-46BD-4B60-8575-FDAA12699C0F}"/>
              </a:ext>
            </a:extLst>
          </p:cNvPr>
          <p:cNvSpPr txBox="1"/>
          <p:nvPr/>
        </p:nvSpPr>
        <p:spPr>
          <a:xfrm>
            <a:off x="307975" y="6283747"/>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CAE36E5C-AB28-4D58-B97C-44EAE340A489}"/>
              </a:ext>
            </a:extLst>
          </p:cNvPr>
          <p:cNvPicPr>
            <a:picLocks noChangeAspect="1"/>
          </p:cNvPicPr>
          <p:nvPr/>
        </p:nvPicPr>
        <p:blipFill>
          <a:blip r:embed="rId4"/>
          <a:stretch>
            <a:fillRect/>
          </a:stretch>
        </p:blipFill>
        <p:spPr>
          <a:xfrm>
            <a:off x="307975" y="1016000"/>
            <a:ext cx="9529512" cy="4883936"/>
          </a:xfrm>
          <a:prstGeom prst="rect">
            <a:avLst/>
          </a:prstGeom>
        </p:spPr>
      </p:pic>
    </p:spTree>
    <p:extLst>
      <p:ext uri="{BB962C8B-B14F-4D97-AF65-F5344CB8AC3E}">
        <p14:creationId xmlns:p14="http://schemas.microsoft.com/office/powerpoint/2010/main" val="1718401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750053" y="3970113"/>
            <a:ext cx="7982467" cy="1551194"/>
          </a:xfrm>
        </p:spPr>
        <p:txBody>
          <a:bodyPr/>
          <a:lstStyle/>
          <a:p>
            <a:r>
              <a:rPr lang="en-US" sz="4000" dirty="0"/>
              <a:t>VERSION 3B-1       CONSOLIDATED CASHFLOW </a:t>
            </a:r>
            <a:r>
              <a:rPr lang="en-US" sz="3200" dirty="0"/>
              <a:t>Scenarios 1 and 2 – Key Assumptions</a:t>
            </a:r>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555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Consolidated Cashflow</a:t>
            </a:r>
          </a:p>
        </p:txBody>
      </p:sp>
      <p:sp>
        <p:nvSpPr>
          <p:cNvPr id="17" name="TextBox 16">
            <a:extLst>
              <a:ext uri="{FF2B5EF4-FFF2-40B4-BE49-F238E27FC236}">
                <a16:creationId xmlns:a16="http://schemas.microsoft.com/office/drawing/2014/main" id="{5AE6B06C-4034-4A04-868D-CFE9F397F65C}"/>
              </a:ext>
            </a:extLst>
          </p:cNvPr>
          <p:cNvSpPr txBox="1"/>
          <p:nvPr/>
        </p:nvSpPr>
        <p:spPr>
          <a:xfrm>
            <a:off x="273050" y="2345300"/>
            <a:ext cx="1759244" cy="276999"/>
          </a:xfrm>
          <a:prstGeom prst="rect">
            <a:avLst/>
          </a:prstGeom>
          <a:noFill/>
          <a:ln>
            <a:noFill/>
          </a:ln>
        </p:spPr>
        <p:txBody>
          <a:bodyPr wrap="square" lIns="91440" tIns="45720" rIns="91440" bIns="45720" anchor="t">
            <a:spAutoFit/>
          </a:bodyPr>
          <a:lstStyle/>
          <a:p>
            <a:pPr algn="l">
              <a:spcAft>
                <a:spcPts val="600"/>
              </a:spcAft>
            </a:pPr>
            <a:r>
              <a:rPr lang="en-US" sz="1200" b="1" dirty="0"/>
              <a:t>Revenue</a:t>
            </a:r>
          </a:p>
        </p:txBody>
      </p:sp>
      <p:sp>
        <p:nvSpPr>
          <p:cNvPr id="6" name="TextBox 5">
            <a:extLst>
              <a:ext uri="{FF2B5EF4-FFF2-40B4-BE49-F238E27FC236}">
                <a16:creationId xmlns:a16="http://schemas.microsoft.com/office/drawing/2014/main" id="{06E5C99E-C797-4A39-9E6B-5F2DA06C809E}"/>
              </a:ext>
            </a:extLst>
          </p:cNvPr>
          <p:cNvSpPr txBox="1"/>
          <p:nvPr/>
        </p:nvSpPr>
        <p:spPr>
          <a:xfrm>
            <a:off x="273048" y="2647338"/>
            <a:ext cx="9493529" cy="1492716"/>
          </a:xfrm>
          <a:prstGeom prst="rect">
            <a:avLst/>
          </a:prstGeom>
          <a:ln>
            <a:noFill/>
          </a:ln>
        </p:spPr>
        <p:txBody>
          <a:bodyPr vert="horz" wrap="square" lIns="0" tIns="0" rIns="0" bIns="0" rtlCol="0">
            <a:spAutoFit/>
          </a:bodyPr>
          <a:lstStyle/>
          <a:p>
            <a:pPr marL="171450" indent="-171450" algn="l">
              <a:spcAft>
                <a:spcPts val="600"/>
              </a:spcAft>
              <a:buFont typeface="Arial" panose="020B0604020202020204" pitchFamily="34" charset="0"/>
              <a:buChar char="•"/>
            </a:pPr>
            <a:r>
              <a:rPr lang="en-US" sz="1100" dirty="0"/>
              <a:t>The Revenue for the residential products have been based on an average of $8,900 to $9,100 a sqm, a quality product with a mixture of owners (Owner-Occupiers, Investors and Affordable Investor) within a Master planned community.</a:t>
            </a:r>
          </a:p>
          <a:p>
            <a:pPr marL="171450" indent="-171450" algn="l">
              <a:spcAft>
                <a:spcPts val="600"/>
              </a:spcAft>
              <a:buFont typeface="Arial" panose="020B0604020202020204" pitchFamily="34" charset="0"/>
              <a:buChar char="•"/>
            </a:pPr>
            <a:r>
              <a:rPr lang="en-US" sz="1100" dirty="0"/>
              <a:t>Non-Residential Commercial is based on a calculated Market Comparable for equivalent stock for the Hobart market .</a:t>
            </a:r>
          </a:p>
          <a:p>
            <a:pPr marL="171450" indent="-171450" algn="l">
              <a:spcAft>
                <a:spcPts val="600"/>
              </a:spcAft>
              <a:buFont typeface="Arial" panose="020B0604020202020204" pitchFamily="34" charset="0"/>
              <a:buChar char="•"/>
            </a:pPr>
            <a:r>
              <a:rPr lang="en-US" sz="1100" dirty="0"/>
              <a:t>Additional Income is included to cover the UTAS Rental of UPPL assets as they continue to be used for Education purposes.</a:t>
            </a:r>
          </a:p>
          <a:p>
            <a:pPr marL="171450" indent="-171450" algn="l">
              <a:spcAft>
                <a:spcPts val="600"/>
              </a:spcAft>
              <a:buFont typeface="Arial" panose="020B0604020202020204" pitchFamily="34" charset="0"/>
              <a:buChar char="•"/>
            </a:pPr>
            <a:r>
              <a:rPr lang="en-US" sz="1100" dirty="0"/>
              <a:t>This cashflow includes an ongoing Annuity Income for Community Assets funded by UPPL (Note: rates to be </a:t>
            </a:r>
            <a:r>
              <a:rPr lang="en-US" sz="1100" dirty="0" err="1"/>
              <a:t>finalised</a:t>
            </a:r>
            <a:r>
              <a:rPr lang="en-US" sz="1100" dirty="0"/>
              <a:t>).</a:t>
            </a:r>
          </a:p>
          <a:p>
            <a:pPr algn="l"/>
            <a:endParaRPr lang="en-US" sz="1100" dirty="0"/>
          </a:p>
          <a:p>
            <a:pPr algn="l"/>
            <a:endParaRPr lang="en-US" sz="1100" dirty="0"/>
          </a:p>
        </p:txBody>
      </p:sp>
      <p:sp>
        <p:nvSpPr>
          <p:cNvPr id="7" name="TextBox 6">
            <a:extLst>
              <a:ext uri="{FF2B5EF4-FFF2-40B4-BE49-F238E27FC236}">
                <a16:creationId xmlns:a16="http://schemas.microsoft.com/office/drawing/2014/main" id="{E00EC572-A2A5-4F93-996E-721DF6889871}"/>
              </a:ext>
            </a:extLst>
          </p:cNvPr>
          <p:cNvSpPr txBox="1"/>
          <p:nvPr/>
        </p:nvSpPr>
        <p:spPr>
          <a:xfrm>
            <a:off x="202029" y="529043"/>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Summary of Key Inputs / Assumptions for Scenarios 1 and 2</a:t>
            </a:r>
          </a:p>
        </p:txBody>
      </p:sp>
      <p:sp>
        <p:nvSpPr>
          <p:cNvPr id="8" name="TextBox 7">
            <a:extLst>
              <a:ext uri="{FF2B5EF4-FFF2-40B4-BE49-F238E27FC236}">
                <a16:creationId xmlns:a16="http://schemas.microsoft.com/office/drawing/2014/main" id="{2EE46D1A-CCC5-4BD0-8536-5185D6C52F0F}"/>
              </a:ext>
            </a:extLst>
          </p:cNvPr>
          <p:cNvSpPr txBox="1"/>
          <p:nvPr/>
        </p:nvSpPr>
        <p:spPr>
          <a:xfrm>
            <a:off x="202028" y="888092"/>
            <a:ext cx="3634959" cy="276999"/>
          </a:xfrm>
          <a:prstGeom prst="rect">
            <a:avLst/>
          </a:prstGeom>
          <a:noFill/>
          <a:ln>
            <a:noFill/>
          </a:ln>
        </p:spPr>
        <p:txBody>
          <a:bodyPr wrap="square" lIns="91440" tIns="45720" rIns="91440" bIns="45720" anchor="t">
            <a:spAutoFit/>
          </a:bodyPr>
          <a:lstStyle/>
          <a:p>
            <a:pPr algn="l">
              <a:spcAft>
                <a:spcPts val="600"/>
              </a:spcAft>
            </a:pPr>
            <a:r>
              <a:rPr lang="en-US" sz="1200" b="1" dirty="0"/>
              <a:t>CHC Concept Masterplan Version 3B-1</a:t>
            </a:r>
          </a:p>
        </p:txBody>
      </p:sp>
      <p:sp>
        <p:nvSpPr>
          <p:cNvPr id="9" name="TextBox 8">
            <a:extLst>
              <a:ext uri="{FF2B5EF4-FFF2-40B4-BE49-F238E27FC236}">
                <a16:creationId xmlns:a16="http://schemas.microsoft.com/office/drawing/2014/main" id="{B1E78949-5DE8-4B77-8160-DDDBBC5D6F52}"/>
              </a:ext>
            </a:extLst>
          </p:cNvPr>
          <p:cNvSpPr txBox="1"/>
          <p:nvPr/>
        </p:nvSpPr>
        <p:spPr>
          <a:xfrm>
            <a:off x="273049" y="1188915"/>
            <a:ext cx="9493529" cy="1169551"/>
          </a:xfrm>
          <a:prstGeom prst="rect">
            <a:avLst/>
          </a:prstGeom>
          <a:ln>
            <a:noFill/>
          </a:ln>
        </p:spPr>
        <p:txBody>
          <a:bodyPr vert="horz" wrap="square" lIns="0" tIns="0" rIns="0" bIns="0" rtlCol="0">
            <a:spAutoFit/>
          </a:bodyPr>
          <a:lstStyle/>
          <a:p>
            <a:pPr marL="171450" indent="-171450" algn="l">
              <a:spcAft>
                <a:spcPts val="600"/>
              </a:spcAft>
              <a:buFont typeface="Arial" panose="020B0604020202020204" pitchFamily="34" charset="0"/>
              <a:buChar char="•"/>
            </a:pPr>
            <a:r>
              <a:rPr lang="en-US" sz="1100" dirty="0"/>
              <a:t>The following outputs are based on CHC Masterplan Version 3B-1</a:t>
            </a:r>
          </a:p>
          <a:p>
            <a:pPr marL="171450" indent="-171450">
              <a:spcAft>
                <a:spcPts val="600"/>
              </a:spcAft>
              <a:buFont typeface="Arial" panose="020B0604020202020204" pitchFamily="34" charset="0"/>
              <a:buChar char="•"/>
            </a:pPr>
            <a:r>
              <a:rPr lang="en-US" sz="1100" dirty="0"/>
              <a:t>The 3B-1 Masterplan has a total of 2,755 dwellings, including: 2,132 are Residential apartments including serviced apartments,171 townhouses, 256 Independent Living Units or aged care (effectively all medium and higher density dwellings), 120 hotel rooms and 76 single detached residential lots with 3,847 carparks (at an average residential car park ratio 0.5 car/1 bed, 1car/2bed , 2car/3bed) - visitors to be on street). </a:t>
            </a:r>
          </a:p>
          <a:p>
            <a:pPr marL="171450" indent="-171450">
              <a:spcAft>
                <a:spcPts val="600"/>
              </a:spcAft>
              <a:buFont typeface="Arial" panose="020B0604020202020204" pitchFamily="34" charset="0"/>
              <a:buChar char="•"/>
            </a:pPr>
            <a:r>
              <a:rPr lang="en-US" sz="1100" dirty="0"/>
              <a:t>In addition to these dwellings the 3B-1 model includes approximately: 20,900 sqm NSA of Office, 11,745 sqm GFA of Retail / F&amp;B, plus additional spaces for 9,400 sqm GFA of Health, 5,900 sqm GFA of Community and 3,500 sqm GFA of Education.</a:t>
            </a:r>
          </a:p>
        </p:txBody>
      </p:sp>
      <p:sp>
        <p:nvSpPr>
          <p:cNvPr id="10" name="TextBox 9">
            <a:extLst>
              <a:ext uri="{FF2B5EF4-FFF2-40B4-BE49-F238E27FC236}">
                <a16:creationId xmlns:a16="http://schemas.microsoft.com/office/drawing/2014/main" id="{12045423-C0E8-45B6-A343-A8BE4D5EE489}"/>
              </a:ext>
            </a:extLst>
          </p:cNvPr>
          <p:cNvSpPr txBox="1"/>
          <p:nvPr/>
        </p:nvSpPr>
        <p:spPr>
          <a:xfrm>
            <a:off x="273050" y="3713443"/>
            <a:ext cx="1759244" cy="276999"/>
          </a:xfrm>
          <a:prstGeom prst="rect">
            <a:avLst/>
          </a:prstGeom>
          <a:noFill/>
          <a:ln>
            <a:noFill/>
          </a:ln>
        </p:spPr>
        <p:txBody>
          <a:bodyPr wrap="square" lIns="91440" tIns="45720" rIns="91440" bIns="45720" anchor="t">
            <a:spAutoFit/>
          </a:bodyPr>
          <a:lstStyle/>
          <a:p>
            <a:pPr algn="l">
              <a:spcAft>
                <a:spcPts val="600"/>
              </a:spcAft>
            </a:pPr>
            <a:r>
              <a:rPr lang="en-US" sz="1200" b="1" dirty="0"/>
              <a:t>Costs</a:t>
            </a:r>
          </a:p>
        </p:txBody>
      </p:sp>
      <p:sp>
        <p:nvSpPr>
          <p:cNvPr id="11" name="TextBox 10">
            <a:extLst>
              <a:ext uri="{FF2B5EF4-FFF2-40B4-BE49-F238E27FC236}">
                <a16:creationId xmlns:a16="http://schemas.microsoft.com/office/drawing/2014/main" id="{B2D898FE-29DF-4774-8528-C4F686D696E8}"/>
              </a:ext>
            </a:extLst>
          </p:cNvPr>
          <p:cNvSpPr txBox="1"/>
          <p:nvPr/>
        </p:nvSpPr>
        <p:spPr>
          <a:xfrm>
            <a:off x="273047" y="3981979"/>
            <a:ext cx="9493529" cy="2754600"/>
          </a:xfrm>
          <a:prstGeom prst="rect">
            <a:avLst/>
          </a:prstGeom>
          <a:ln>
            <a:noFill/>
          </a:ln>
        </p:spPr>
        <p:txBody>
          <a:bodyPr vert="horz" wrap="square" lIns="0" tIns="0" rIns="0" bIns="0" rtlCol="0">
            <a:spAutoFit/>
          </a:bodyPr>
          <a:lstStyle/>
          <a:p>
            <a:pPr marL="171450" indent="-171450" algn="l">
              <a:spcAft>
                <a:spcPts val="600"/>
              </a:spcAft>
              <a:buFont typeface="Arial" panose="020B0604020202020204" pitchFamily="34" charset="0"/>
              <a:buChar char="•"/>
            </a:pPr>
            <a:r>
              <a:rPr lang="en-US" sz="1100" dirty="0"/>
              <a:t>Infrastructure &amp; Sub-division Costs are based on the WT Partnership Stage 3 Estimate No.2 REV 1 Costs (dated 16 September 2021). In terms the ADJUSTED rate, a reduction has been applied to 10% to all Precincts given the level of risk uncertainty at 5% design stage.</a:t>
            </a:r>
          </a:p>
          <a:p>
            <a:pPr marL="171450" indent="-171450" algn="l">
              <a:spcAft>
                <a:spcPts val="600"/>
              </a:spcAft>
              <a:buFont typeface="Arial" panose="020B0604020202020204" pitchFamily="34" charset="0"/>
              <a:buChar char="•"/>
            </a:pPr>
            <a:r>
              <a:rPr lang="en-US" sz="1100" dirty="0"/>
              <a:t>Residential Apartments – New Built Form is based on the WT Partnership Estimate No.1 REV 2 Costs. In terms the ADJUSTED rate , a reduction of approx. 10% has been applied to maintain a blended average new build price point of no less than $2,800 sqm (based on early thinking from a 19 August,2021 Sandy Bay Masterplan Costing &amp; Design Review workshop and subsequent WTP meeting on 15 September 2021 and subsequent workings).  Estimates for Reuse costs have not been reduced.</a:t>
            </a:r>
          </a:p>
          <a:p>
            <a:pPr marL="171450" indent="-171450" algn="l">
              <a:spcAft>
                <a:spcPts val="600"/>
              </a:spcAft>
              <a:buFont typeface="Arial" panose="020B0604020202020204" pitchFamily="34" charset="0"/>
              <a:buChar char="•"/>
            </a:pPr>
            <a:r>
              <a:rPr lang="en-US" sz="1100" dirty="0"/>
              <a:t>Other Built Form costs may have been reduced by 10% based on initials reviews between Revenue and Costs and required Developers Margins.</a:t>
            </a:r>
          </a:p>
          <a:p>
            <a:pPr marL="171450" indent="-171450" algn="l">
              <a:spcAft>
                <a:spcPts val="600"/>
              </a:spcAft>
              <a:buFont typeface="Arial" panose="020B0604020202020204" pitchFamily="34" charset="0"/>
              <a:buChar char="•"/>
            </a:pPr>
            <a:r>
              <a:rPr lang="en-US" sz="1100" dirty="0"/>
              <a:t>Freehold RLV’s on a building-by-building basis are calculated on the Developer achieving a 18% Margin (within a competitive environment, based on benchmarks to other Hobart projects).  Freehold RLV’s have also been calculated on likely market </a:t>
            </a:r>
            <a:r>
              <a:rPr lang="en-US" sz="1100" dirty="0" err="1"/>
              <a:t>comparables</a:t>
            </a:r>
            <a:r>
              <a:rPr lang="en-US" sz="1100" dirty="0"/>
              <a:t> (acknowledging Tasmania’s construction cost premium) and IRR’s for comparison.  IRR”s will become essential on the calculated of potential sale of </a:t>
            </a:r>
            <a:r>
              <a:rPr lang="en-US" sz="1100" dirty="0" err="1"/>
              <a:t>superlots</a:t>
            </a:r>
            <a:r>
              <a:rPr lang="en-US" sz="1100" dirty="0"/>
              <a:t>.</a:t>
            </a:r>
          </a:p>
          <a:p>
            <a:pPr marL="171450" indent="-171450" algn="l">
              <a:spcAft>
                <a:spcPts val="600"/>
              </a:spcAft>
              <a:buFont typeface="Arial" panose="020B0604020202020204" pitchFamily="34" charset="0"/>
              <a:buChar char="•"/>
            </a:pPr>
            <a:r>
              <a:rPr lang="en-US" sz="1100" dirty="0"/>
              <a:t>Operating / Holdings Costs currently exclude Land Tax and Rates equivalent amounts. UPPL has allowed to for standard development GST accounting assumptions, otherwise the RLV’s will be inflated.</a:t>
            </a:r>
          </a:p>
          <a:p>
            <a:pPr algn="l"/>
            <a:endParaRPr lang="en-US" sz="1100" dirty="0"/>
          </a:p>
          <a:p>
            <a:pPr algn="l"/>
            <a:endParaRPr lang="en-US" sz="1100" dirty="0"/>
          </a:p>
        </p:txBody>
      </p:sp>
      <p:sp>
        <p:nvSpPr>
          <p:cNvPr id="15" name="TextBox 14">
            <a:extLst>
              <a:ext uri="{FF2B5EF4-FFF2-40B4-BE49-F238E27FC236}">
                <a16:creationId xmlns:a16="http://schemas.microsoft.com/office/drawing/2014/main" id="{C599627C-0111-42CD-B2A1-7EB3247080C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70122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5AE6B06C-4034-4A04-868D-CFE9F397F65C}"/>
              </a:ext>
            </a:extLst>
          </p:cNvPr>
          <p:cNvSpPr txBox="1"/>
          <p:nvPr/>
        </p:nvSpPr>
        <p:spPr>
          <a:xfrm>
            <a:off x="205273" y="830299"/>
            <a:ext cx="5200261" cy="276999"/>
          </a:xfrm>
          <a:prstGeom prst="rect">
            <a:avLst/>
          </a:prstGeom>
          <a:noFill/>
          <a:ln>
            <a:noFill/>
          </a:ln>
        </p:spPr>
        <p:txBody>
          <a:bodyPr wrap="square" lIns="91440" tIns="45720" rIns="91440" bIns="45720" anchor="t">
            <a:spAutoFit/>
          </a:bodyPr>
          <a:lstStyle/>
          <a:p>
            <a:pPr algn="l">
              <a:spcAft>
                <a:spcPts val="600"/>
              </a:spcAft>
            </a:pPr>
            <a:r>
              <a:rPr lang="en-US" sz="1200" b="1" dirty="0"/>
              <a:t>Summary of Development Outcomes by Precinct - </a:t>
            </a:r>
            <a:r>
              <a:rPr lang="en-US" sz="1200" b="1" u="sng" dirty="0"/>
              <a:t>UNADJUSTED</a:t>
            </a:r>
          </a:p>
        </p:txBody>
      </p:sp>
      <p:sp>
        <p:nvSpPr>
          <p:cNvPr id="7" name="TextBox 6">
            <a:extLst>
              <a:ext uri="{FF2B5EF4-FFF2-40B4-BE49-F238E27FC236}">
                <a16:creationId xmlns:a16="http://schemas.microsoft.com/office/drawing/2014/main" id="{628E1F08-461A-48F9-9377-0CDA393BE608}"/>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10" name="Title 1">
            <a:extLst>
              <a:ext uri="{FF2B5EF4-FFF2-40B4-BE49-F238E27FC236}">
                <a16:creationId xmlns:a16="http://schemas.microsoft.com/office/drawing/2014/main" id="{75DB285A-D84A-492C-ADB9-277608C0FED2}"/>
              </a:ext>
            </a:extLst>
          </p:cNvPr>
          <p:cNvSpPr>
            <a:spLocks noGrp="1"/>
          </p:cNvSpPr>
          <p:nvPr>
            <p:ph type="title"/>
          </p:nvPr>
        </p:nvSpPr>
        <p:spPr>
          <a:xfrm>
            <a:off x="273052" y="165502"/>
            <a:ext cx="8468612" cy="664797"/>
          </a:xfrm>
        </p:spPr>
        <p:txBody>
          <a:bodyPr/>
          <a:lstStyle/>
          <a:p>
            <a:r>
              <a:rPr lang="en-AU" dirty="0"/>
              <a:t>Sandy Bay – V3B-1 Consolidated Cashflow</a:t>
            </a:r>
            <a:br>
              <a:rPr lang="en-AU" dirty="0"/>
            </a:br>
            <a:r>
              <a:rPr lang="en-AU" dirty="0"/>
              <a:t>Full WT Partnership Estimate No.1 REV 2 Costs*</a:t>
            </a:r>
          </a:p>
        </p:txBody>
      </p:sp>
      <p:sp>
        <p:nvSpPr>
          <p:cNvPr id="11" name="TextBox 10">
            <a:extLst>
              <a:ext uri="{FF2B5EF4-FFF2-40B4-BE49-F238E27FC236}">
                <a16:creationId xmlns:a16="http://schemas.microsoft.com/office/drawing/2014/main" id="{4C2608B7-8250-4920-B3FB-3764F7667B71}"/>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lgn="l">
              <a:spcAft>
                <a:spcPts val="600"/>
              </a:spcAft>
            </a:pPr>
            <a:r>
              <a:rPr lang="en-US" sz="800" dirty="0"/>
              <a:t>*Dated 16 September 2021</a:t>
            </a:r>
          </a:p>
        </p:txBody>
      </p:sp>
      <p:graphicFrame>
        <p:nvGraphicFramePr>
          <p:cNvPr id="3" name="Table 2">
            <a:extLst>
              <a:ext uri="{FF2B5EF4-FFF2-40B4-BE49-F238E27FC236}">
                <a16:creationId xmlns:a16="http://schemas.microsoft.com/office/drawing/2014/main" id="{DC93316D-4753-4AC8-B35F-9006C23A1287}"/>
              </a:ext>
            </a:extLst>
          </p:cNvPr>
          <p:cNvGraphicFramePr>
            <a:graphicFrameLocks noGrp="1"/>
          </p:cNvGraphicFramePr>
          <p:nvPr>
            <p:extLst>
              <p:ext uri="{D42A27DB-BD31-4B8C-83A1-F6EECF244321}">
                <p14:modId xmlns:p14="http://schemas.microsoft.com/office/powerpoint/2010/main" val="2114150384"/>
              </p:ext>
            </p:extLst>
          </p:nvPr>
        </p:nvGraphicFramePr>
        <p:xfrm>
          <a:off x="273051" y="1207923"/>
          <a:ext cx="8928864" cy="1789277"/>
        </p:xfrm>
        <a:graphic>
          <a:graphicData uri="http://schemas.openxmlformats.org/drawingml/2006/table">
            <a:tbl>
              <a:tblPr firstRow="1" bandRow="1">
                <a:tableStyleId>{21E4AEA4-8DFA-4A89-87EB-49C32662AFE0}</a:tableStyleId>
              </a:tblPr>
              <a:tblGrid>
                <a:gridCol w="3028320">
                  <a:extLst>
                    <a:ext uri="{9D8B030D-6E8A-4147-A177-3AD203B41FA5}">
                      <a16:colId xmlns:a16="http://schemas.microsoft.com/office/drawing/2014/main" val="845481934"/>
                    </a:ext>
                  </a:extLst>
                </a:gridCol>
                <a:gridCol w="983424">
                  <a:extLst>
                    <a:ext uri="{9D8B030D-6E8A-4147-A177-3AD203B41FA5}">
                      <a16:colId xmlns:a16="http://schemas.microsoft.com/office/drawing/2014/main" val="1624496976"/>
                    </a:ext>
                  </a:extLst>
                </a:gridCol>
                <a:gridCol w="983424">
                  <a:extLst>
                    <a:ext uri="{9D8B030D-6E8A-4147-A177-3AD203B41FA5}">
                      <a16:colId xmlns:a16="http://schemas.microsoft.com/office/drawing/2014/main" val="416575426"/>
                    </a:ext>
                  </a:extLst>
                </a:gridCol>
                <a:gridCol w="983424">
                  <a:extLst>
                    <a:ext uri="{9D8B030D-6E8A-4147-A177-3AD203B41FA5}">
                      <a16:colId xmlns:a16="http://schemas.microsoft.com/office/drawing/2014/main" val="4148818636"/>
                    </a:ext>
                  </a:extLst>
                </a:gridCol>
                <a:gridCol w="983424">
                  <a:extLst>
                    <a:ext uri="{9D8B030D-6E8A-4147-A177-3AD203B41FA5}">
                      <a16:colId xmlns:a16="http://schemas.microsoft.com/office/drawing/2014/main" val="2235490931"/>
                    </a:ext>
                  </a:extLst>
                </a:gridCol>
                <a:gridCol w="983424">
                  <a:extLst>
                    <a:ext uri="{9D8B030D-6E8A-4147-A177-3AD203B41FA5}">
                      <a16:colId xmlns:a16="http://schemas.microsoft.com/office/drawing/2014/main" val="1071668682"/>
                    </a:ext>
                  </a:extLst>
                </a:gridCol>
                <a:gridCol w="983424">
                  <a:extLst>
                    <a:ext uri="{9D8B030D-6E8A-4147-A177-3AD203B41FA5}">
                      <a16:colId xmlns:a16="http://schemas.microsoft.com/office/drawing/2014/main" val="1957362750"/>
                    </a:ext>
                  </a:extLst>
                </a:gridCol>
              </a:tblGrid>
              <a:tr h="255611">
                <a:tc>
                  <a:txBody>
                    <a:bodyPr/>
                    <a:lstStyle/>
                    <a:p>
                      <a:pPr algn="l" fontAlgn="ctr"/>
                      <a:r>
                        <a:rPr lang="en-AU" sz="1050" b="1" u="none" strike="noStrike" dirty="0">
                          <a:solidFill>
                            <a:schemeClr val="bg1"/>
                          </a:solidFill>
                          <a:effectLst/>
                        </a:rPr>
                        <a:t>UPPL as Master Land Developer including BTS</a:t>
                      </a:r>
                      <a:endParaRPr lang="en-AU" sz="105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chemeClr val="bg1"/>
                          </a:solidFill>
                          <a:effectLst/>
                        </a:rPr>
                        <a:t>Precinct 1</a:t>
                      </a:r>
                      <a:endParaRPr lang="en-AU" sz="105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chemeClr val="bg1"/>
                          </a:solidFill>
                          <a:effectLst/>
                        </a:rPr>
                        <a:t>Precinct 2</a:t>
                      </a:r>
                      <a:endParaRPr lang="en-AU" sz="105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chemeClr val="bg1"/>
                          </a:solidFill>
                          <a:effectLst/>
                        </a:rPr>
                        <a:t>Precinct 3</a:t>
                      </a:r>
                      <a:endParaRPr lang="en-AU" sz="105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chemeClr val="bg1"/>
                          </a:solidFill>
                          <a:effectLst/>
                        </a:rPr>
                        <a:t>Precinct 4</a:t>
                      </a:r>
                      <a:endParaRPr lang="en-AU" sz="105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chemeClr val="bg1"/>
                          </a:solidFill>
                          <a:effectLst/>
                        </a:rPr>
                        <a:t>Precinct 5</a:t>
                      </a:r>
                      <a:endParaRPr lang="en-AU" sz="105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chemeClr val="bg1"/>
                          </a:solidFill>
                          <a:effectLst/>
                        </a:rPr>
                        <a:t>TOTAL</a:t>
                      </a:r>
                      <a:endParaRPr lang="en-AU" sz="105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1992228926"/>
                  </a:ext>
                </a:extLst>
              </a:tr>
              <a:tr h="255611">
                <a:tc>
                  <a:txBody>
                    <a:bodyPr/>
                    <a:lstStyle/>
                    <a:p>
                      <a:pPr algn="l" fontAlgn="b"/>
                      <a:r>
                        <a:rPr lang="en-AU" sz="1050" b="0" u="none" strike="noStrike" dirty="0">
                          <a:solidFill>
                            <a:srgbClr val="000000"/>
                          </a:solidFill>
                          <a:effectLst/>
                        </a:rPr>
                        <a:t>Infrastructure &amp; Subdivision</a:t>
                      </a:r>
                      <a:endParaRPr lang="en-AU" sz="105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50" b="0" u="none" strike="noStrike">
                          <a:solidFill>
                            <a:srgbClr val="000000"/>
                          </a:solidFill>
                          <a:effectLst/>
                        </a:rPr>
                        <a:t>-$50m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-$102m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-$58m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-$40m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-$28m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-$277m</a:t>
                      </a:r>
                      <a:endParaRPr lang="en-AU" sz="105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760249349"/>
                  </a:ext>
                </a:extLst>
              </a:tr>
              <a:tr h="255611">
                <a:tc>
                  <a:txBody>
                    <a:bodyPr/>
                    <a:lstStyle/>
                    <a:p>
                      <a:pPr algn="l" fontAlgn="b"/>
                      <a:r>
                        <a:rPr lang="en-AU" sz="1050" b="0" u="none" strike="noStrike">
                          <a:solidFill>
                            <a:srgbClr val="000000"/>
                          </a:solidFill>
                          <a:effectLst/>
                        </a:rPr>
                        <a:t>Community &amp; Education Assets</a:t>
                      </a:r>
                      <a:endParaRPr lang="en-AU" sz="105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50" b="0" u="none" strike="noStrike">
                          <a:solidFill>
                            <a:srgbClr val="000000"/>
                          </a:solidFill>
                          <a:effectLst/>
                        </a:rPr>
                        <a:t>-$85m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-$57m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-$6m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-$11m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-$159m</a:t>
                      </a:r>
                      <a:endParaRPr lang="en-AU" sz="105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99114028"/>
                  </a:ext>
                </a:extLst>
              </a:tr>
              <a:tr h="255611">
                <a:tc>
                  <a:txBody>
                    <a:bodyPr/>
                    <a:lstStyle/>
                    <a:p>
                      <a:pPr algn="l" fontAlgn="b"/>
                      <a:r>
                        <a:rPr lang="en-AU" sz="1050" b="0" u="none" strike="noStrike">
                          <a:solidFill>
                            <a:srgbClr val="000000"/>
                          </a:solidFill>
                          <a:effectLst/>
                        </a:rPr>
                        <a:t>UPPL Development Margin</a:t>
                      </a:r>
                      <a:endParaRPr lang="en-AU" sz="105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50" b="0" u="none" strike="noStrike">
                          <a:solidFill>
                            <a:srgbClr val="000000"/>
                          </a:solidFill>
                          <a:effectLst/>
                        </a:rPr>
                        <a:t>$50m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$351m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$258m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$84m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$110m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$853m</a:t>
                      </a:r>
                      <a:endParaRPr lang="en-AU" sz="105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276431818"/>
                  </a:ext>
                </a:extLst>
              </a:tr>
              <a:tr h="255611">
                <a:tc>
                  <a:txBody>
                    <a:bodyPr/>
                    <a:lstStyle/>
                    <a:p>
                      <a:pPr algn="l" fontAlgn="b"/>
                      <a:r>
                        <a:rPr lang="en-AU" sz="1050" b="1" u="none" strike="noStrike">
                          <a:solidFill>
                            <a:srgbClr val="000000"/>
                          </a:solidFill>
                          <a:effectLst/>
                        </a:rPr>
                        <a:t>Net Development</a:t>
                      </a:r>
                      <a:endParaRPr lang="en-AU" sz="105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50" b="1" u="none" strike="noStrike">
                          <a:solidFill>
                            <a:srgbClr val="000000"/>
                          </a:solidFill>
                          <a:effectLst/>
                        </a:rPr>
                        <a:t>-$85m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$192m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$194m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$44m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$72m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$417m</a:t>
                      </a:r>
                      <a:endParaRPr lang="en-AU" sz="105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905109"/>
                  </a:ext>
                </a:extLst>
              </a:tr>
              <a:tr h="255611">
                <a:tc>
                  <a:txBody>
                    <a:bodyPr/>
                    <a:lstStyle/>
                    <a:p>
                      <a:pPr algn="l" fontAlgn="b"/>
                      <a:r>
                        <a:rPr lang="en-AU" sz="1050" b="0" u="none" strike="noStrike">
                          <a:solidFill>
                            <a:srgbClr val="000000"/>
                          </a:solidFill>
                          <a:effectLst/>
                        </a:rPr>
                        <a:t>Sports Facility Subsidy</a:t>
                      </a:r>
                      <a:endParaRPr lang="en-AU" sz="105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50" b="0" u="none" strike="noStrike">
                          <a:solidFill>
                            <a:srgbClr val="000000"/>
                          </a:solidFill>
                          <a:effectLst/>
                        </a:rPr>
                        <a:t>$41m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$0m</a:t>
                      </a:r>
                      <a:endParaRPr lang="en-AU" sz="105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0" u="none" strike="noStrike">
                          <a:solidFill>
                            <a:srgbClr val="000000"/>
                          </a:solidFill>
                          <a:effectLst/>
                        </a:rPr>
                        <a:t>$41m</a:t>
                      </a:r>
                      <a:endParaRPr lang="en-AU" sz="105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9945266"/>
                  </a:ext>
                </a:extLst>
              </a:tr>
              <a:tr h="255611">
                <a:tc>
                  <a:txBody>
                    <a:bodyPr/>
                    <a:lstStyle/>
                    <a:p>
                      <a:pPr algn="l" fontAlgn="b"/>
                      <a:r>
                        <a:rPr lang="en-AU" sz="1050" b="1" u="none" strike="noStrike" dirty="0">
                          <a:solidFill>
                            <a:srgbClr val="000000"/>
                          </a:solidFill>
                          <a:effectLst/>
                        </a:rPr>
                        <a:t>Net Development post subsidy</a:t>
                      </a:r>
                      <a:endParaRPr lang="en-AU" sz="105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50" b="1" u="none" strike="noStrike">
                          <a:solidFill>
                            <a:srgbClr val="000000"/>
                          </a:solidFill>
                          <a:effectLst/>
                        </a:rPr>
                        <a:t>-$44m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$192m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$194m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$44m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a:solidFill>
                            <a:srgbClr val="000000"/>
                          </a:solidFill>
                          <a:effectLst/>
                        </a:rPr>
                        <a:t>$72m</a:t>
                      </a:r>
                      <a:endParaRPr lang="en-AU" sz="105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50" b="1" u="none" strike="noStrike" dirty="0">
                          <a:solidFill>
                            <a:srgbClr val="000000"/>
                          </a:solidFill>
                          <a:effectLst/>
                        </a:rPr>
                        <a:t>$458m</a:t>
                      </a:r>
                      <a:endParaRPr lang="en-AU" sz="105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30175254"/>
                  </a:ext>
                </a:extLst>
              </a:tr>
            </a:tbl>
          </a:graphicData>
        </a:graphic>
      </p:graphicFrame>
      <p:graphicFrame>
        <p:nvGraphicFramePr>
          <p:cNvPr id="4" name="Table 3">
            <a:extLst>
              <a:ext uri="{FF2B5EF4-FFF2-40B4-BE49-F238E27FC236}">
                <a16:creationId xmlns:a16="http://schemas.microsoft.com/office/drawing/2014/main" id="{9A99ADD5-1F97-4DA7-82C1-DAA04B52FB13}"/>
              </a:ext>
            </a:extLst>
          </p:cNvPr>
          <p:cNvGraphicFramePr>
            <a:graphicFrameLocks noGrp="1"/>
          </p:cNvGraphicFramePr>
          <p:nvPr>
            <p:extLst>
              <p:ext uri="{D42A27DB-BD31-4B8C-83A1-F6EECF244321}">
                <p14:modId xmlns:p14="http://schemas.microsoft.com/office/powerpoint/2010/main" val="667045417"/>
              </p:ext>
            </p:extLst>
          </p:nvPr>
        </p:nvGraphicFramePr>
        <p:xfrm>
          <a:off x="273051" y="3460919"/>
          <a:ext cx="8928865" cy="1894851"/>
        </p:xfrm>
        <a:graphic>
          <a:graphicData uri="http://schemas.openxmlformats.org/drawingml/2006/table">
            <a:tbl>
              <a:tblPr firstRow="1" bandRow="1">
                <a:tableStyleId>{21E4AEA4-8DFA-4A89-87EB-49C32662AFE0}</a:tableStyleId>
              </a:tblPr>
              <a:tblGrid>
                <a:gridCol w="3028321">
                  <a:extLst>
                    <a:ext uri="{9D8B030D-6E8A-4147-A177-3AD203B41FA5}">
                      <a16:colId xmlns:a16="http://schemas.microsoft.com/office/drawing/2014/main" val="3019429794"/>
                    </a:ext>
                  </a:extLst>
                </a:gridCol>
                <a:gridCol w="983424">
                  <a:extLst>
                    <a:ext uri="{9D8B030D-6E8A-4147-A177-3AD203B41FA5}">
                      <a16:colId xmlns:a16="http://schemas.microsoft.com/office/drawing/2014/main" val="1731576363"/>
                    </a:ext>
                  </a:extLst>
                </a:gridCol>
                <a:gridCol w="983424">
                  <a:extLst>
                    <a:ext uri="{9D8B030D-6E8A-4147-A177-3AD203B41FA5}">
                      <a16:colId xmlns:a16="http://schemas.microsoft.com/office/drawing/2014/main" val="4113013541"/>
                    </a:ext>
                  </a:extLst>
                </a:gridCol>
                <a:gridCol w="983424">
                  <a:extLst>
                    <a:ext uri="{9D8B030D-6E8A-4147-A177-3AD203B41FA5}">
                      <a16:colId xmlns:a16="http://schemas.microsoft.com/office/drawing/2014/main" val="3628648766"/>
                    </a:ext>
                  </a:extLst>
                </a:gridCol>
                <a:gridCol w="983424">
                  <a:extLst>
                    <a:ext uri="{9D8B030D-6E8A-4147-A177-3AD203B41FA5}">
                      <a16:colId xmlns:a16="http://schemas.microsoft.com/office/drawing/2014/main" val="2943005570"/>
                    </a:ext>
                  </a:extLst>
                </a:gridCol>
                <a:gridCol w="983424">
                  <a:extLst>
                    <a:ext uri="{9D8B030D-6E8A-4147-A177-3AD203B41FA5}">
                      <a16:colId xmlns:a16="http://schemas.microsoft.com/office/drawing/2014/main" val="239138467"/>
                    </a:ext>
                  </a:extLst>
                </a:gridCol>
                <a:gridCol w="983424">
                  <a:extLst>
                    <a:ext uri="{9D8B030D-6E8A-4147-A177-3AD203B41FA5}">
                      <a16:colId xmlns:a16="http://schemas.microsoft.com/office/drawing/2014/main" val="2898872763"/>
                    </a:ext>
                  </a:extLst>
                </a:gridCol>
              </a:tblGrid>
              <a:tr h="270693">
                <a:tc>
                  <a:txBody>
                    <a:bodyPr/>
                    <a:lstStyle/>
                    <a:p>
                      <a:pPr algn="l" fontAlgn="ctr"/>
                      <a:r>
                        <a:rPr lang="en-US" sz="1000" b="1" u="none" strike="noStrike" dirty="0">
                          <a:solidFill>
                            <a:schemeClr val="bg1"/>
                          </a:solidFill>
                          <a:effectLst/>
                        </a:rPr>
                        <a:t>UPPL as Master Land Developer (Only)</a:t>
                      </a:r>
                      <a:endParaRPr lang="en-US" sz="10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chemeClr val="bg1"/>
                          </a:solidFill>
                          <a:effectLst/>
                        </a:rPr>
                        <a:t>Precinct 1</a:t>
                      </a:r>
                      <a:endParaRPr lang="en-AU" sz="10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chemeClr val="bg1"/>
                          </a:solidFill>
                          <a:effectLst/>
                        </a:rPr>
                        <a:t>Precinct 2</a:t>
                      </a:r>
                      <a:endParaRPr lang="en-AU" sz="10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chemeClr val="bg1"/>
                          </a:solidFill>
                          <a:effectLst/>
                        </a:rPr>
                        <a:t>Precinct 3</a:t>
                      </a:r>
                      <a:endParaRPr lang="en-AU" sz="10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chemeClr val="bg1"/>
                          </a:solidFill>
                          <a:effectLst/>
                        </a:rPr>
                        <a:t>Precinct 4</a:t>
                      </a:r>
                      <a:endParaRPr lang="en-AU" sz="10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chemeClr val="bg1"/>
                          </a:solidFill>
                          <a:effectLst/>
                        </a:rPr>
                        <a:t>Precinct 5</a:t>
                      </a:r>
                      <a:endParaRPr lang="en-AU" sz="10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chemeClr val="bg1"/>
                          </a:solidFill>
                          <a:effectLst/>
                        </a:rPr>
                        <a:t>TOTAL</a:t>
                      </a:r>
                      <a:endParaRPr lang="en-AU" sz="10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527327894"/>
                  </a:ext>
                </a:extLst>
              </a:tr>
              <a:tr h="270693">
                <a:tc>
                  <a:txBody>
                    <a:bodyPr/>
                    <a:lstStyle/>
                    <a:p>
                      <a:pPr algn="l" fontAlgn="b"/>
                      <a:r>
                        <a:rPr lang="en-AU" sz="1000" b="0" u="none" strike="noStrike">
                          <a:solidFill>
                            <a:srgbClr val="000000"/>
                          </a:solidFill>
                          <a:effectLst/>
                        </a:rPr>
                        <a:t>Infrastructure &amp; Subdivision</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-$50m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-$102m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-$58m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-$40m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-$28m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-$277m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234977834"/>
                  </a:ext>
                </a:extLst>
              </a:tr>
              <a:tr h="270693">
                <a:tc>
                  <a:txBody>
                    <a:bodyPr/>
                    <a:lstStyle/>
                    <a:p>
                      <a:pPr algn="l" fontAlgn="b"/>
                      <a:r>
                        <a:rPr lang="en-AU" sz="1000" b="0" u="none" strike="noStrike" dirty="0">
                          <a:solidFill>
                            <a:srgbClr val="000000"/>
                          </a:solidFill>
                          <a:effectLst/>
                        </a:rPr>
                        <a:t>Community &amp; Education Assets</a:t>
                      </a:r>
                      <a:endParaRPr lang="en-AU"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-$85m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-$57m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-$6m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-$159m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897723269"/>
                  </a:ext>
                </a:extLst>
              </a:tr>
              <a:tr h="270693">
                <a:tc>
                  <a:txBody>
                    <a:bodyPr/>
                    <a:lstStyle/>
                    <a:p>
                      <a:pPr algn="l" fontAlgn="b"/>
                      <a:r>
                        <a:rPr lang="en-AU" sz="1000" b="0" u="none" strike="noStrike">
                          <a:solidFill>
                            <a:srgbClr val="000000"/>
                          </a:solidFill>
                          <a:effectLst/>
                        </a:rPr>
                        <a:t>RLV - Freehold Outright</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$11m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$97m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$57m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$16m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$42m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$222m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520812225"/>
                  </a:ext>
                </a:extLst>
              </a:tr>
              <a:tr h="270693">
                <a:tc>
                  <a:txBody>
                    <a:bodyPr/>
                    <a:lstStyle/>
                    <a:p>
                      <a:pPr algn="l" fontAlgn="b"/>
                      <a:r>
                        <a:rPr lang="en-AU" sz="1000" b="1" u="none" strike="noStrike">
                          <a:solidFill>
                            <a:srgbClr val="000000"/>
                          </a:solidFill>
                          <a:effectLst/>
                        </a:rPr>
                        <a:t>Net Development</a:t>
                      </a:r>
                      <a:endParaRPr lang="en-AU" sz="100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-$124m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-$62m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-$7m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-$23m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$3m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-$214m</a:t>
                      </a:r>
                      <a:endParaRPr lang="en-AU" sz="10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990776243"/>
                  </a:ext>
                </a:extLst>
              </a:tr>
              <a:tr h="270693">
                <a:tc>
                  <a:txBody>
                    <a:bodyPr/>
                    <a:lstStyle/>
                    <a:p>
                      <a:pPr algn="l" fontAlgn="b"/>
                      <a:r>
                        <a:rPr lang="en-AU" sz="1000" b="0" u="none" strike="noStrike">
                          <a:solidFill>
                            <a:srgbClr val="000000"/>
                          </a:solidFill>
                          <a:effectLst/>
                        </a:rPr>
                        <a:t>Sports Facility Subsidy</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$41m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$41m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888040417"/>
                  </a:ext>
                </a:extLst>
              </a:tr>
              <a:tr h="270693">
                <a:tc>
                  <a:txBody>
                    <a:bodyPr/>
                    <a:lstStyle/>
                    <a:p>
                      <a:pPr algn="l" fontAlgn="b"/>
                      <a:r>
                        <a:rPr lang="en-AU" sz="1000" b="1" u="none" strike="noStrike" dirty="0">
                          <a:solidFill>
                            <a:srgbClr val="000000"/>
                          </a:solidFill>
                          <a:effectLst/>
                        </a:rPr>
                        <a:t>Net Development post subsidy</a:t>
                      </a:r>
                      <a:endParaRPr lang="en-AU"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-$84m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-$62m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-$7m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-$23m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$3m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-$173m</a:t>
                      </a:r>
                      <a:endParaRPr lang="en-AU" sz="10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37935927"/>
                  </a:ext>
                </a:extLst>
              </a:tr>
            </a:tbl>
          </a:graphicData>
        </a:graphic>
      </p:graphicFrame>
    </p:spTree>
    <p:extLst>
      <p:ext uri="{BB962C8B-B14F-4D97-AF65-F5344CB8AC3E}">
        <p14:creationId xmlns:p14="http://schemas.microsoft.com/office/powerpoint/2010/main" val="270732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a:extLst>
              <a:ext uri="{FF2B5EF4-FFF2-40B4-BE49-F238E27FC236}">
                <a16:creationId xmlns:a16="http://schemas.microsoft.com/office/drawing/2014/main" id="{33B9FA3C-5971-44DB-A7D0-AA4A228C1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9C6EBCF-4781-4AB5-BAB1-37491683FAB8}"/>
              </a:ext>
            </a:extLst>
          </p:cNvPr>
          <p:cNvSpPr txBox="1"/>
          <p:nvPr/>
        </p:nvSpPr>
        <p:spPr>
          <a:xfrm>
            <a:off x="382779" y="3350506"/>
            <a:ext cx="8829852" cy="2881558"/>
          </a:xfrm>
          <a:prstGeom prst="rect">
            <a:avLst/>
          </a:prstGeom>
          <a:ln>
            <a:noFill/>
          </a:ln>
        </p:spPr>
        <p:txBody>
          <a:bodyPr vert="horz" wrap="square" lIns="0" tIns="0" rIns="0" bIns="0" rtlCol="0">
            <a:spAutoFit/>
          </a:bodyPr>
          <a:lstStyle/>
          <a:p>
            <a:pPr algn="l"/>
            <a:r>
              <a:rPr lang="en-US" sz="900" b="1" dirty="0"/>
              <a:t>Important Notice</a:t>
            </a:r>
          </a:p>
          <a:p>
            <a:pPr algn="l"/>
            <a:r>
              <a:rPr lang="en-US" sz="900" dirty="0"/>
              <a:t>If you are a party other than UTAS Properties Pty Ltd, NAVIRE:</a:t>
            </a:r>
          </a:p>
          <a:p>
            <a:pPr marL="171450" indent="-171450" algn="l">
              <a:lnSpc>
                <a:spcPct val="75000"/>
              </a:lnSpc>
              <a:spcBef>
                <a:spcPts val="600"/>
              </a:spcBef>
              <a:buFont typeface="Arial" panose="020B0604020202020204" pitchFamily="34" charset="0"/>
              <a:buChar char="•"/>
            </a:pPr>
            <a:r>
              <a:rPr lang="en-US" sz="900" dirty="0"/>
              <a:t>owes you no duty (whether in contract or in tort or under statute or otherwise) with respect to or in connection with the attached work in progress (WIP) report or any part thereof; and</a:t>
            </a:r>
          </a:p>
          <a:p>
            <a:pPr marL="171450" indent="-171450" algn="l">
              <a:lnSpc>
                <a:spcPct val="75000"/>
              </a:lnSpc>
              <a:spcBef>
                <a:spcPts val="600"/>
              </a:spcBef>
              <a:buFont typeface="Arial" panose="020B0604020202020204" pitchFamily="34" charset="0"/>
              <a:buChar char="•"/>
            </a:pPr>
            <a:r>
              <a:rPr lang="en-US" sz="900" dirty="0"/>
              <a:t>will have no liability to you for any loss or damage suffered or costs incurred by you or any other person arising out of or in connection with the provision to you of the attached report or any part thereof, however the loss or damage is caused, including, but not limited to, as a result of negligence</a:t>
            </a:r>
            <a:r>
              <a:rPr lang="en-US" sz="1600" b="1" i="1" dirty="0"/>
              <a:t>.</a:t>
            </a:r>
          </a:p>
          <a:p>
            <a:pPr algn="l">
              <a:lnSpc>
                <a:spcPct val="50000"/>
              </a:lnSpc>
              <a:spcBef>
                <a:spcPts val="600"/>
              </a:spcBef>
            </a:pPr>
            <a:r>
              <a:rPr lang="en-US" sz="900" dirty="0"/>
              <a:t>If you are a party other than UTAS Properties Pty Ltd and you choose to rely upon the attached report or any part thereof, you do so entirely at your own risk.</a:t>
            </a:r>
          </a:p>
          <a:p>
            <a:pPr algn="l">
              <a:lnSpc>
                <a:spcPct val="50000"/>
              </a:lnSpc>
              <a:spcBef>
                <a:spcPts val="600"/>
              </a:spcBef>
            </a:pPr>
            <a:endParaRPr lang="en-US" sz="900" dirty="0"/>
          </a:p>
          <a:p>
            <a:pPr algn="l"/>
            <a:r>
              <a:rPr lang="en-US" sz="900" b="1" dirty="0"/>
              <a:t>Limitations</a:t>
            </a:r>
          </a:p>
          <a:p>
            <a:pPr algn="l"/>
            <a:r>
              <a:rPr lang="en-US" sz="900" dirty="0"/>
              <a:t>In preparing this report, we have had access to information provided by UTAS Properties Pty Ltd and its masterplanning team (led by CHC), subconsultants including Quantity Surveyors, and publicly available information. We have relied upon the truth, accuracy and completeness of any information provided or made available to us in connection with our engagement with UTAS Properties Pty Ltd without independently verifying it.</a:t>
            </a:r>
          </a:p>
          <a:p>
            <a:pPr algn="l"/>
            <a:endParaRPr lang="en-US" sz="900" dirty="0"/>
          </a:p>
          <a:p>
            <a:pPr algn="l"/>
            <a:r>
              <a:rPr lang="en-US" sz="900" dirty="0"/>
              <a:t>Any findings or recommendations contained within this WIP report are based upon our reasonable professional judgement based on the information that is available from the sources indicated. Should the project elements, external factors and assumptions change then the findings and recommendations contained in this WIP report may no longer be appropriate. Accordingly, we do not confirm, underwrite or guarantee that the outcomes referred to in this WIP report will be achieved.</a:t>
            </a:r>
          </a:p>
          <a:p>
            <a:pPr algn="l"/>
            <a:endParaRPr lang="en-US" sz="900" dirty="0"/>
          </a:p>
          <a:p>
            <a:pPr algn="l"/>
            <a:r>
              <a:rPr lang="en-US" sz="900" dirty="0"/>
              <a:t>We do not make any statement as to whether any forecasts or projections will be achieved, or whether the assumptions and data underlying any such prospective financial information are accurate, complete or reasonable.  We will not warrant or guarantee the achievement of any such forecasts or projections. There will usually be differences between forecast or projected and actual results, because events and circumstances frequently do not occur as expected or predicted, and those differences may be material</a:t>
            </a:r>
          </a:p>
        </p:txBody>
      </p:sp>
      <p:graphicFrame>
        <p:nvGraphicFramePr>
          <p:cNvPr id="5" name="Table 5">
            <a:extLst>
              <a:ext uri="{FF2B5EF4-FFF2-40B4-BE49-F238E27FC236}">
                <a16:creationId xmlns:a16="http://schemas.microsoft.com/office/drawing/2014/main" id="{D481114E-BC40-4614-B3CB-649112ED8F9D}"/>
              </a:ext>
            </a:extLst>
          </p:cNvPr>
          <p:cNvGraphicFramePr>
            <a:graphicFrameLocks noGrp="1"/>
          </p:cNvGraphicFramePr>
          <p:nvPr>
            <p:extLst>
              <p:ext uri="{D42A27DB-BD31-4B8C-83A1-F6EECF244321}">
                <p14:modId xmlns:p14="http://schemas.microsoft.com/office/powerpoint/2010/main" val="200240550"/>
              </p:ext>
            </p:extLst>
          </p:nvPr>
        </p:nvGraphicFramePr>
        <p:xfrm>
          <a:off x="382779" y="1059349"/>
          <a:ext cx="8829852" cy="1920240"/>
        </p:xfrm>
        <a:graphic>
          <a:graphicData uri="http://schemas.openxmlformats.org/drawingml/2006/table">
            <a:tbl>
              <a:tblPr firstRow="1" bandRow="1">
                <a:tableStyleId>{21E4AEA4-8DFA-4A89-87EB-49C32662AFE0}</a:tableStyleId>
              </a:tblPr>
              <a:tblGrid>
                <a:gridCol w="877850">
                  <a:extLst>
                    <a:ext uri="{9D8B030D-6E8A-4147-A177-3AD203B41FA5}">
                      <a16:colId xmlns:a16="http://schemas.microsoft.com/office/drawing/2014/main" val="2753928722"/>
                    </a:ext>
                  </a:extLst>
                </a:gridCol>
                <a:gridCol w="1784323">
                  <a:extLst>
                    <a:ext uri="{9D8B030D-6E8A-4147-A177-3AD203B41FA5}">
                      <a16:colId xmlns:a16="http://schemas.microsoft.com/office/drawing/2014/main" val="677340092"/>
                    </a:ext>
                  </a:extLst>
                </a:gridCol>
                <a:gridCol w="1371600">
                  <a:extLst>
                    <a:ext uri="{9D8B030D-6E8A-4147-A177-3AD203B41FA5}">
                      <a16:colId xmlns:a16="http://schemas.microsoft.com/office/drawing/2014/main" val="3259365932"/>
                    </a:ext>
                  </a:extLst>
                </a:gridCol>
                <a:gridCol w="944071">
                  <a:extLst>
                    <a:ext uri="{9D8B030D-6E8A-4147-A177-3AD203B41FA5}">
                      <a16:colId xmlns:a16="http://schemas.microsoft.com/office/drawing/2014/main" val="2938516464"/>
                    </a:ext>
                  </a:extLst>
                </a:gridCol>
                <a:gridCol w="1204769">
                  <a:extLst>
                    <a:ext uri="{9D8B030D-6E8A-4147-A177-3AD203B41FA5}">
                      <a16:colId xmlns:a16="http://schemas.microsoft.com/office/drawing/2014/main" val="3367015126"/>
                    </a:ext>
                  </a:extLst>
                </a:gridCol>
                <a:gridCol w="1261872">
                  <a:extLst>
                    <a:ext uri="{9D8B030D-6E8A-4147-A177-3AD203B41FA5}">
                      <a16:colId xmlns:a16="http://schemas.microsoft.com/office/drawing/2014/main" val="4208311727"/>
                    </a:ext>
                  </a:extLst>
                </a:gridCol>
                <a:gridCol w="1385367">
                  <a:extLst>
                    <a:ext uri="{9D8B030D-6E8A-4147-A177-3AD203B41FA5}">
                      <a16:colId xmlns:a16="http://schemas.microsoft.com/office/drawing/2014/main" val="3968020579"/>
                    </a:ext>
                  </a:extLst>
                </a:gridCol>
              </a:tblGrid>
              <a:tr h="0">
                <a:tc>
                  <a:txBody>
                    <a:bodyPr/>
                    <a:lstStyle/>
                    <a:p>
                      <a:r>
                        <a:rPr lang="en-AU" sz="800" dirty="0"/>
                        <a:t>Date</a:t>
                      </a:r>
                    </a:p>
                  </a:txBody>
                  <a:tcPr/>
                </a:tc>
                <a:tc>
                  <a:txBody>
                    <a:bodyPr/>
                    <a:lstStyle/>
                    <a:p>
                      <a:r>
                        <a:rPr lang="en-AU" sz="800" dirty="0"/>
                        <a:t>Report Name</a:t>
                      </a:r>
                    </a:p>
                  </a:txBody>
                  <a:tcPr/>
                </a:tc>
                <a:tc>
                  <a:txBody>
                    <a:bodyPr/>
                    <a:lstStyle/>
                    <a:p>
                      <a:r>
                        <a:rPr lang="en-AU" sz="800" dirty="0"/>
                        <a:t>Client  Report Version</a:t>
                      </a:r>
                    </a:p>
                  </a:txBody>
                  <a:tcPr/>
                </a:tc>
                <a:tc>
                  <a:txBody>
                    <a:bodyPr/>
                    <a:lstStyle/>
                    <a:p>
                      <a:r>
                        <a:rPr lang="en-AU" sz="800" dirty="0"/>
                        <a:t>Model Version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Prepared by</a:t>
                      </a:r>
                    </a:p>
                  </a:txBody>
                  <a:tcPr/>
                </a:tc>
                <a:tc>
                  <a:txBody>
                    <a:bodyPr/>
                    <a:lstStyle/>
                    <a:p>
                      <a:r>
                        <a:rPr lang="en-AU" sz="800" dirty="0"/>
                        <a:t>Reviewed By</a:t>
                      </a:r>
                    </a:p>
                  </a:txBody>
                  <a:tcPr/>
                </a:tc>
                <a:tc>
                  <a:txBody>
                    <a:bodyPr/>
                    <a:lstStyle/>
                    <a:p>
                      <a:r>
                        <a:rPr lang="en-AU" sz="800" dirty="0"/>
                        <a:t>Approved By</a:t>
                      </a:r>
                    </a:p>
                  </a:txBody>
                  <a:tcPr/>
                </a:tc>
                <a:extLst>
                  <a:ext uri="{0D108BD9-81ED-4DB2-BD59-A6C34878D82A}">
                    <a16:rowId xmlns:a16="http://schemas.microsoft.com/office/drawing/2014/main" val="2282201284"/>
                  </a:ext>
                </a:extLst>
              </a:tr>
              <a:tr h="129710">
                <a:tc>
                  <a:txBody>
                    <a:bodyPr/>
                    <a:lstStyle/>
                    <a:p>
                      <a:r>
                        <a:rPr lang="en-AU" sz="800" dirty="0"/>
                        <a:t>8 September 2021</a:t>
                      </a:r>
                    </a:p>
                  </a:txBody>
                  <a:tcPr/>
                </a:tc>
                <a:tc>
                  <a:txBody>
                    <a:bodyPr/>
                    <a:lstStyle/>
                    <a:p>
                      <a:r>
                        <a:rPr lang="en-AU" sz="800" dirty="0"/>
                        <a:t>Version 2A – Financial Modelling Bookend Outputs – WIP Report</a:t>
                      </a:r>
                    </a:p>
                  </a:txBody>
                  <a:tcPr/>
                </a:tc>
                <a:tc>
                  <a:txBody>
                    <a:bodyPr/>
                    <a:lstStyle/>
                    <a:p>
                      <a:r>
                        <a:rPr lang="en-AU" sz="800" dirty="0"/>
                        <a:t>V2A – WIP V1</a:t>
                      </a:r>
                    </a:p>
                  </a:txBody>
                  <a:tcPr/>
                </a:tc>
                <a:tc>
                  <a:txBody>
                    <a:bodyPr/>
                    <a:lstStyle/>
                    <a:p>
                      <a:r>
                        <a:rPr lang="en-AU" sz="800" dirty="0"/>
                        <a:t>v2a 18</a:t>
                      </a:r>
                    </a:p>
                  </a:txBody>
                  <a:tcPr/>
                </a:tc>
                <a:tc>
                  <a:txBody>
                    <a:bodyPr/>
                    <a:lstStyle/>
                    <a:p>
                      <a:r>
                        <a:rPr lang="en-AU" sz="800" dirty="0"/>
                        <a:t>CK</a:t>
                      </a:r>
                    </a:p>
                  </a:txBody>
                  <a:tcPr/>
                </a:tc>
                <a:tc>
                  <a:txBody>
                    <a:bodyPr/>
                    <a:lstStyle/>
                    <a:p>
                      <a:r>
                        <a:rPr lang="en-AU" sz="800" dirty="0"/>
                        <a:t>AI</a:t>
                      </a:r>
                    </a:p>
                  </a:txBody>
                  <a:tcPr/>
                </a:tc>
                <a:tc>
                  <a:txBody>
                    <a:bodyPr/>
                    <a:lstStyle/>
                    <a:p>
                      <a:r>
                        <a:rPr lang="en-AU" sz="800" dirty="0"/>
                        <a:t>AI</a:t>
                      </a:r>
                    </a:p>
                  </a:txBody>
                  <a:tcPr/>
                </a:tc>
                <a:extLst>
                  <a:ext uri="{0D108BD9-81ED-4DB2-BD59-A6C34878D82A}">
                    <a16:rowId xmlns:a16="http://schemas.microsoft.com/office/drawing/2014/main" val="2848274891"/>
                  </a:ext>
                </a:extLst>
              </a:tr>
              <a:tr h="228600">
                <a:tc>
                  <a:txBody>
                    <a:bodyPr/>
                    <a:lstStyle/>
                    <a:p>
                      <a:r>
                        <a:rPr lang="en-AU" sz="800" dirty="0"/>
                        <a:t>10 September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Version 2A – RLV Financial Modelling Bookend Outputs – WIP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V2A – WIP V2</a:t>
                      </a:r>
                    </a:p>
                    <a:p>
                      <a:endParaRPr lang="en-AU" sz="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v2a 20</a:t>
                      </a:r>
                    </a:p>
                    <a:p>
                      <a:endParaRPr lang="en-AU" sz="800" dirty="0"/>
                    </a:p>
                  </a:txBody>
                  <a:tcPr/>
                </a:tc>
                <a:tc>
                  <a:txBody>
                    <a:bodyPr/>
                    <a:lstStyle/>
                    <a:p>
                      <a:r>
                        <a:rPr lang="en-AU" sz="800" dirty="0"/>
                        <a:t>CK</a:t>
                      </a:r>
                    </a:p>
                  </a:txBody>
                  <a:tcPr/>
                </a:tc>
                <a:tc>
                  <a:txBody>
                    <a:bodyPr/>
                    <a:lstStyle/>
                    <a:p>
                      <a:r>
                        <a:rPr lang="en-AU" sz="800" dirty="0"/>
                        <a:t>AI</a:t>
                      </a:r>
                    </a:p>
                  </a:txBody>
                  <a:tcPr/>
                </a:tc>
                <a:tc>
                  <a:txBody>
                    <a:bodyPr/>
                    <a:lstStyle/>
                    <a:p>
                      <a:r>
                        <a:rPr lang="en-AU" sz="800" dirty="0"/>
                        <a:t>AI</a:t>
                      </a:r>
                    </a:p>
                  </a:txBody>
                  <a:tcPr/>
                </a:tc>
                <a:extLst>
                  <a:ext uri="{0D108BD9-81ED-4DB2-BD59-A6C34878D82A}">
                    <a16:rowId xmlns:a16="http://schemas.microsoft.com/office/drawing/2014/main" val="3545238833"/>
                  </a:ext>
                </a:extLst>
              </a:tr>
              <a:tr h="228600">
                <a:tc>
                  <a:txBody>
                    <a:bodyPr/>
                    <a:lstStyle/>
                    <a:p>
                      <a:r>
                        <a:rPr lang="en-AU" sz="800" dirty="0"/>
                        <a:t>20 September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Version 3B-1 – RLV Financial Modelling Bookend Outputs – WIP Report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V3B-1 – WIP V1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v3B-1_V5   (WTP &amp; WTP Adjusted)</a:t>
                      </a:r>
                    </a:p>
                  </a:txBody>
                  <a:tcPr/>
                </a:tc>
                <a:tc>
                  <a:txBody>
                    <a:bodyPr/>
                    <a:lstStyle/>
                    <a:p>
                      <a:r>
                        <a:rPr lang="en-AU" sz="800" dirty="0"/>
                        <a:t>CK</a:t>
                      </a:r>
                    </a:p>
                  </a:txBody>
                  <a:tcPr/>
                </a:tc>
                <a:tc>
                  <a:txBody>
                    <a:bodyPr/>
                    <a:lstStyle/>
                    <a:p>
                      <a:r>
                        <a:rPr lang="en-AU" sz="800" dirty="0"/>
                        <a:t>AI</a:t>
                      </a:r>
                    </a:p>
                  </a:txBody>
                  <a:tcPr/>
                </a:tc>
                <a:tc>
                  <a:txBody>
                    <a:bodyPr/>
                    <a:lstStyle/>
                    <a:p>
                      <a:r>
                        <a:rPr lang="en-AU" sz="800" dirty="0"/>
                        <a:t>AI</a:t>
                      </a:r>
                    </a:p>
                  </a:txBody>
                  <a:tcPr/>
                </a:tc>
                <a:extLst>
                  <a:ext uri="{0D108BD9-81ED-4DB2-BD59-A6C34878D82A}">
                    <a16:rowId xmlns:a16="http://schemas.microsoft.com/office/drawing/2014/main" val="2038004265"/>
                  </a:ext>
                </a:extLst>
              </a:tr>
              <a:tr h="228600">
                <a:tc>
                  <a:txBody>
                    <a:bodyPr/>
                    <a:lstStyle/>
                    <a:p>
                      <a:r>
                        <a:rPr lang="en-AU" sz="800" dirty="0"/>
                        <a:t>21 September 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Sandy Bay Masterplan – Integrated Feasibility Model for PSA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V3B-1 – WIP V2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800" dirty="0"/>
                        <a:t>v3B-1_V6   (WTP &amp; WTP Adjusted)</a:t>
                      </a:r>
                    </a:p>
                  </a:txBody>
                  <a:tcPr/>
                </a:tc>
                <a:tc>
                  <a:txBody>
                    <a:bodyPr/>
                    <a:lstStyle/>
                    <a:p>
                      <a:r>
                        <a:rPr lang="en-AU" sz="800" dirty="0"/>
                        <a:t>CK</a:t>
                      </a:r>
                    </a:p>
                  </a:txBody>
                  <a:tcPr/>
                </a:tc>
                <a:tc>
                  <a:txBody>
                    <a:bodyPr/>
                    <a:lstStyle/>
                    <a:p>
                      <a:r>
                        <a:rPr lang="en-AU" sz="800" dirty="0"/>
                        <a:t>AI</a:t>
                      </a:r>
                    </a:p>
                  </a:txBody>
                  <a:tcPr/>
                </a:tc>
                <a:tc>
                  <a:txBody>
                    <a:bodyPr/>
                    <a:lstStyle/>
                    <a:p>
                      <a:r>
                        <a:rPr lang="en-AU" sz="800" dirty="0"/>
                        <a:t>AI</a:t>
                      </a:r>
                    </a:p>
                  </a:txBody>
                  <a:tcPr/>
                </a:tc>
                <a:extLst>
                  <a:ext uri="{0D108BD9-81ED-4DB2-BD59-A6C34878D82A}">
                    <a16:rowId xmlns:a16="http://schemas.microsoft.com/office/drawing/2014/main" val="2526533593"/>
                  </a:ext>
                </a:extLst>
              </a:tr>
            </a:tbl>
          </a:graphicData>
        </a:graphic>
      </p:graphicFrame>
      <p:sp>
        <p:nvSpPr>
          <p:cNvPr id="6" name="TextBox 5">
            <a:extLst>
              <a:ext uri="{FF2B5EF4-FFF2-40B4-BE49-F238E27FC236}">
                <a16:creationId xmlns:a16="http://schemas.microsoft.com/office/drawing/2014/main" id="{97059833-56AE-4289-9D59-6D358C8F406C}"/>
              </a:ext>
            </a:extLst>
          </p:cNvPr>
          <p:cNvSpPr txBox="1"/>
          <p:nvPr/>
        </p:nvSpPr>
        <p:spPr>
          <a:xfrm>
            <a:off x="382779" y="877501"/>
            <a:ext cx="8829852" cy="138499"/>
          </a:xfrm>
          <a:prstGeom prst="rect">
            <a:avLst/>
          </a:prstGeom>
          <a:ln>
            <a:noFill/>
          </a:ln>
        </p:spPr>
        <p:txBody>
          <a:bodyPr vert="horz" wrap="square" lIns="0" tIns="0" rIns="0" bIns="0" rtlCol="0">
            <a:spAutoFit/>
          </a:bodyPr>
          <a:lstStyle/>
          <a:p>
            <a:pPr algn="l"/>
            <a:r>
              <a:rPr lang="en-US" sz="900" b="1" dirty="0"/>
              <a:t>Document Control</a:t>
            </a:r>
            <a:endParaRPr lang="en-US" sz="900" dirty="0"/>
          </a:p>
        </p:txBody>
      </p:sp>
      <p:sp>
        <p:nvSpPr>
          <p:cNvPr id="9" name="TextBox 8">
            <a:extLst>
              <a:ext uri="{FF2B5EF4-FFF2-40B4-BE49-F238E27FC236}">
                <a16:creationId xmlns:a16="http://schemas.microsoft.com/office/drawing/2014/main" id="{01E0DD71-9D2F-4085-9A94-331C015F080F}"/>
              </a:ext>
            </a:extLst>
          </p:cNvPr>
          <p:cNvSpPr txBox="1"/>
          <p:nvPr/>
        </p:nvSpPr>
        <p:spPr>
          <a:xfrm>
            <a:off x="382779" y="6275413"/>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3732619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Sandy Bay – V3B-1 Consolidated Cashflow</a:t>
            </a:r>
            <a:br>
              <a:rPr lang="en-AU" dirty="0"/>
            </a:br>
            <a:r>
              <a:rPr lang="en-AU" dirty="0"/>
              <a:t>Full WT Partnership Estimate No.1 REV 2 Costs*</a:t>
            </a:r>
          </a:p>
        </p:txBody>
      </p:sp>
      <p:sp>
        <p:nvSpPr>
          <p:cNvPr id="17" name="TextBox 16">
            <a:extLst>
              <a:ext uri="{FF2B5EF4-FFF2-40B4-BE49-F238E27FC236}">
                <a16:creationId xmlns:a16="http://schemas.microsoft.com/office/drawing/2014/main" id="{5AE6B06C-4034-4A04-868D-CFE9F397F65C}"/>
              </a:ext>
            </a:extLst>
          </p:cNvPr>
          <p:cNvSpPr txBox="1"/>
          <p:nvPr/>
        </p:nvSpPr>
        <p:spPr>
          <a:xfrm>
            <a:off x="185389" y="830299"/>
            <a:ext cx="6501550" cy="276999"/>
          </a:xfrm>
          <a:prstGeom prst="rect">
            <a:avLst/>
          </a:prstGeom>
          <a:noFill/>
          <a:ln>
            <a:noFill/>
          </a:ln>
        </p:spPr>
        <p:txBody>
          <a:bodyPr wrap="square" lIns="91440" tIns="45720" rIns="91440" bIns="45720" anchor="t">
            <a:spAutoFit/>
          </a:bodyPr>
          <a:lstStyle/>
          <a:p>
            <a:pPr algn="l">
              <a:spcAft>
                <a:spcPts val="600"/>
              </a:spcAft>
            </a:pPr>
            <a:r>
              <a:rPr lang="en-US" sz="1200" b="1" i="1" dirty="0"/>
              <a:t>Annual Cashflows: Scenario 1. Freehold RLV – Outright - </a:t>
            </a:r>
            <a:r>
              <a:rPr lang="en-US" sz="1200" b="1" u="sng" dirty="0"/>
              <a:t>UNADJUSTED</a:t>
            </a:r>
          </a:p>
        </p:txBody>
      </p:sp>
      <p:sp>
        <p:nvSpPr>
          <p:cNvPr id="7" name="TextBox 6">
            <a:extLst>
              <a:ext uri="{FF2B5EF4-FFF2-40B4-BE49-F238E27FC236}">
                <a16:creationId xmlns:a16="http://schemas.microsoft.com/office/drawing/2014/main" id="{635F079C-3984-4583-BA78-83B4044A54B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8" name="TextBox 7">
            <a:extLst>
              <a:ext uri="{FF2B5EF4-FFF2-40B4-BE49-F238E27FC236}">
                <a16:creationId xmlns:a16="http://schemas.microsoft.com/office/drawing/2014/main" id="{96B23077-4B28-4FEA-BC40-9848C0901942}"/>
              </a:ext>
            </a:extLst>
          </p:cNvPr>
          <p:cNvSpPr txBox="1"/>
          <p:nvPr/>
        </p:nvSpPr>
        <p:spPr>
          <a:xfrm>
            <a:off x="273052" y="6023607"/>
            <a:ext cx="5266615" cy="338554"/>
          </a:xfrm>
          <a:prstGeom prst="rect">
            <a:avLst/>
          </a:prstGeom>
          <a:noFill/>
          <a:ln>
            <a:noFill/>
          </a:ln>
        </p:spPr>
        <p:txBody>
          <a:bodyPr wrap="square" lIns="91440" tIns="45720" rIns="91440" bIns="45720" anchor="t">
            <a:spAutoFit/>
          </a:bodyPr>
          <a:lstStyle/>
          <a:p>
            <a:pPr algn="l"/>
            <a:r>
              <a:rPr lang="en-US" sz="800" dirty="0"/>
              <a:t>*Dated 16 September 2021</a:t>
            </a:r>
          </a:p>
          <a:p>
            <a:r>
              <a:rPr lang="en-US" sz="800" dirty="0"/>
              <a:t>** Equity Contribution $135m (</a:t>
            </a:r>
            <a:r>
              <a:rPr lang="en-US" sz="800" b="0" i="0" u="none" strike="noStrike" dirty="0">
                <a:solidFill>
                  <a:srgbClr val="000000"/>
                </a:solidFill>
                <a:effectLst/>
                <a:latin typeface="Arial" panose="020B0604020202020204" pitchFamily="34" charset="0"/>
              </a:rPr>
              <a:t>Esc. Sports Precinct &amp; Stage 1 Infrastructure Cost)</a:t>
            </a:r>
          </a:p>
        </p:txBody>
      </p:sp>
      <p:pic>
        <p:nvPicPr>
          <p:cNvPr id="2" name="Picture 1">
            <a:extLst>
              <a:ext uri="{FF2B5EF4-FFF2-40B4-BE49-F238E27FC236}">
                <a16:creationId xmlns:a16="http://schemas.microsoft.com/office/drawing/2014/main" id="{7FF04455-C896-428A-AD83-25B36D81E3B6}"/>
              </a:ext>
            </a:extLst>
          </p:cNvPr>
          <p:cNvPicPr>
            <a:picLocks noChangeAspect="1"/>
          </p:cNvPicPr>
          <p:nvPr/>
        </p:nvPicPr>
        <p:blipFill>
          <a:blip r:embed="rId4"/>
          <a:stretch>
            <a:fillRect/>
          </a:stretch>
        </p:blipFill>
        <p:spPr>
          <a:xfrm>
            <a:off x="323826" y="1196976"/>
            <a:ext cx="7861386" cy="4832294"/>
          </a:xfrm>
          <a:prstGeom prst="rect">
            <a:avLst/>
          </a:prstGeom>
        </p:spPr>
      </p:pic>
      <p:sp>
        <p:nvSpPr>
          <p:cNvPr id="3" name="Rectangle 2">
            <a:extLst>
              <a:ext uri="{FF2B5EF4-FFF2-40B4-BE49-F238E27FC236}">
                <a16:creationId xmlns:a16="http://schemas.microsoft.com/office/drawing/2014/main" id="{37207CE4-E9D4-4277-B138-07B3A6F96084}"/>
              </a:ext>
            </a:extLst>
          </p:cNvPr>
          <p:cNvSpPr/>
          <p:nvPr/>
        </p:nvSpPr>
        <p:spPr>
          <a:xfrm>
            <a:off x="447869" y="5648131"/>
            <a:ext cx="1679511" cy="28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Tree>
    <p:extLst>
      <p:ext uri="{BB962C8B-B14F-4D97-AF65-F5344CB8AC3E}">
        <p14:creationId xmlns:p14="http://schemas.microsoft.com/office/powerpoint/2010/main" val="610051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5AE6B06C-4034-4A04-868D-CFE9F397F65C}"/>
              </a:ext>
            </a:extLst>
          </p:cNvPr>
          <p:cNvSpPr txBox="1"/>
          <p:nvPr/>
        </p:nvSpPr>
        <p:spPr>
          <a:xfrm>
            <a:off x="165724" y="830299"/>
            <a:ext cx="8468612" cy="276999"/>
          </a:xfrm>
          <a:prstGeom prst="rect">
            <a:avLst/>
          </a:prstGeom>
          <a:noFill/>
          <a:ln>
            <a:noFill/>
          </a:ln>
        </p:spPr>
        <p:txBody>
          <a:bodyPr wrap="square" lIns="91440" tIns="45720" rIns="91440" bIns="45720" anchor="t">
            <a:spAutoFit/>
          </a:bodyPr>
          <a:lstStyle/>
          <a:p>
            <a:pPr algn="l">
              <a:spcAft>
                <a:spcPts val="600"/>
              </a:spcAft>
            </a:pPr>
            <a:r>
              <a:rPr lang="en-US" sz="1200" b="1" i="1" dirty="0"/>
              <a:t>Annual Cashflows: </a:t>
            </a:r>
            <a:r>
              <a:rPr lang="en-US" sz="1200" b="1" i="1" dirty="0">
                <a:ea typeface="Calibri" panose="020F0502020204030204" pitchFamily="34" charset="0"/>
                <a:cs typeface="Times New Roman"/>
              </a:rPr>
              <a:t>Scenario 2. UPPL as Master Land Developer and Build to Sell Developer - </a:t>
            </a:r>
            <a:r>
              <a:rPr lang="en-US" sz="1200" b="1" i="1" dirty="0"/>
              <a:t> </a:t>
            </a:r>
            <a:r>
              <a:rPr lang="en-US" sz="1200" b="1" u="sng" dirty="0"/>
              <a:t>UNADJUSTED</a:t>
            </a:r>
            <a:r>
              <a:rPr lang="en-US" sz="1200" b="1" i="1" dirty="0">
                <a:ea typeface="Calibri" panose="020F0502020204030204" pitchFamily="34" charset="0"/>
                <a:cs typeface="Times New Roman"/>
              </a:rPr>
              <a:t>  </a:t>
            </a:r>
            <a:endParaRPr lang="en-US" sz="1200" b="1" dirty="0"/>
          </a:p>
        </p:txBody>
      </p:sp>
      <p:sp>
        <p:nvSpPr>
          <p:cNvPr id="8" name="TextBox 7">
            <a:extLst>
              <a:ext uri="{FF2B5EF4-FFF2-40B4-BE49-F238E27FC236}">
                <a16:creationId xmlns:a16="http://schemas.microsoft.com/office/drawing/2014/main" id="{8BD25CCE-CF92-4D56-B407-F8D3C3E188EA}"/>
              </a:ext>
            </a:extLst>
          </p:cNvPr>
          <p:cNvSpPr txBox="1"/>
          <p:nvPr/>
        </p:nvSpPr>
        <p:spPr>
          <a:xfrm>
            <a:off x="228176" y="6059424"/>
            <a:ext cx="5266615" cy="338554"/>
          </a:xfrm>
          <a:prstGeom prst="rect">
            <a:avLst/>
          </a:prstGeom>
          <a:noFill/>
          <a:ln>
            <a:noFill/>
          </a:ln>
        </p:spPr>
        <p:txBody>
          <a:bodyPr wrap="square" lIns="91440" tIns="45720" rIns="91440" bIns="45720" anchor="t">
            <a:spAutoFit/>
          </a:bodyPr>
          <a:lstStyle/>
          <a:p>
            <a:pPr algn="l"/>
            <a:r>
              <a:rPr lang="en-US" sz="800" dirty="0"/>
              <a:t>*Dated 16 September 2021</a:t>
            </a:r>
          </a:p>
          <a:p>
            <a:r>
              <a:rPr lang="en-US" sz="800" dirty="0"/>
              <a:t>** Equity Contribution $135m (</a:t>
            </a:r>
            <a:r>
              <a:rPr lang="en-US" sz="800" b="0" i="0" u="none" strike="noStrike" dirty="0">
                <a:solidFill>
                  <a:srgbClr val="000000"/>
                </a:solidFill>
                <a:effectLst/>
                <a:latin typeface="Arial" panose="020B0604020202020204" pitchFamily="34" charset="0"/>
              </a:rPr>
              <a:t>Esc. Sports Precinct &amp; Stage 1 Infrastructure Cost)</a:t>
            </a:r>
          </a:p>
        </p:txBody>
      </p:sp>
      <p:sp>
        <p:nvSpPr>
          <p:cNvPr id="11" name="Title 1">
            <a:extLst>
              <a:ext uri="{FF2B5EF4-FFF2-40B4-BE49-F238E27FC236}">
                <a16:creationId xmlns:a16="http://schemas.microsoft.com/office/drawing/2014/main" id="{A1949664-5D76-4278-BB74-A3D2DF3E15D4}"/>
              </a:ext>
            </a:extLst>
          </p:cNvPr>
          <p:cNvSpPr>
            <a:spLocks noGrp="1"/>
          </p:cNvSpPr>
          <p:nvPr>
            <p:ph type="title"/>
          </p:nvPr>
        </p:nvSpPr>
        <p:spPr>
          <a:xfrm>
            <a:off x="273052" y="165502"/>
            <a:ext cx="8468612" cy="664797"/>
          </a:xfrm>
        </p:spPr>
        <p:txBody>
          <a:bodyPr/>
          <a:lstStyle/>
          <a:p>
            <a:r>
              <a:rPr lang="en-AU" dirty="0"/>
              <a:t>Sandy Bay – V3B-1 Consolidated Cashflow</a:t>
            </a:r>
            <a:br>
              <a:rPr lang="en-AU" dirty="0"/>
            </a:br>
            <a:r>
              <a:rPr lang="en-AU" dirty="0"/>
              <a:t>Full WT Partnership Estimate No.1 REV 2 Costs*</a:t>
            </a:r>
          </a:p>
        </p:txBody>
      </p:sp>
      <p:sp>
        <p:nvSpPr>
          <p:cNvPr id="7" name="TextBox 6">
            <a:extLst>
              <a:ext uri="{FF2B5EF4-FFF2-40B4-BE49-F238E27FC236}">
                <a16:creationId xmlns:a16="http://schemas.microsoft.com/office/drawing/2014/main" id="{44B373BF-A5A9-42FD-93DB-F0D19141E1D9}"/>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C36DC30E-4DDA-4200-B88D-B26A02D53760}"/>
              </a:ext>
            </a:extLst>
          </p:cNvPr>
          <p:cNvPicPr>
            <a:picLocks noChangeAspect="1"/>
          </p:cNvPicPr>
          <p:nvPr/>
        </p:nvPicPr>
        <p:blipFill>
          <a:blip r:embed="rId4"/>
          <a:stretch>
            <a:fillRect/>
          </a:stretch>
        </p:blipFill>
        <p:spPr>
          <a:xfrm>
            <a:off x="307975" y="1196975"/>
            <a:ext cx="7868359" cy="4836579"/>
          </a:xfrm>
          <a:prstGeom prst="rect">
            <a:avLst/>
          </a:prstGeom>
        </p:spPr>
      </p:pic>
    </p:spTree>
    <p:extLst>
      <p:ext uri="{BB962C8B-B14F-4D97-AF65-F5344CB8AC3E}">
        <p14:creationId xmlns:p14="http://schemas.microsoft.com/office/powerpoint/2010/main" val="84633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Sandy Bay – V3B-1 Consolidated Cashflow</a:t>
            </a:r>
            <a:br>
              <a:rPr lang="en-AU" dirty="0"/>
            </a:br>
            <a:r>
              <a:rPr lang="en-AU" dirty="0"/>
              <a:t>WT Partnership Costs - ADJUSTED</a:t>
            </a:r>
          </a:p>
        </p:txBody>
      </p:sp>
      <p:sp>
        <p:nvSpPr>
          <p:cNvPr id="17" name="TextBox 16">
            <a:extLst>
              <a:ext uri="{FF2B5EF4-FFF2-40B4-BE49-F238E27FC236}">
                <a16:creationId xmlns:a16="http://schemas.microsoft.com/office/drawing/2014/main" id="{5AE6B06C-4034-4A04-868D-CFE9F397F65C}"/>
              </a:ext>
            </a:extLst>
          </p:cNvPr>
          <p:cNvSpPr txBox="1"/>
          <p:nvPr/>
        </p:nvSpPr>
        <p:spPr>
          <a:xfrm>
            <a:off x="205274" y="830299"/>
            <a:ext cx="3800684" cy="276999"/>
          </a:xfrm>
          <a:prstGeom prst="rect">
            <a:avLst/>
          </a:prstGeom>
          <a:noFill/>
          <a:ln>
            <a:noFill/>
          </a:ln>
        </p:spPr>
        <p:txBody>
          <a:bodyPr wrap="square" lIns="91440" tIns="45720" rIns="91440" bIns="45720" anchor="t">
            <a:spAutoFit/>
          </a:bodyPr>
          <a:lstStyle/>
          <a:p>
            <a:pPr algn="l">
              <a:spcAft>
                <a:spcPts val="600"/>
              </a:spcAft>
            </a:pPr>
            <a:r>
              <a:rPr lang="en-US" sz="1200" b="1" dirty="0"/>
              <a:t>Summary of Development Outcomes by Precinct</a:t>
            </a:r>
          </a:p>
        </p:txBody>
      </p:sp>
      <p:sp>
        <p:nvSpPr>
          <p:cNvPr id="7" name="TextBox 6">
            <a:extLst>
              <a:ext uri="{FF2B5EF4-FFF2-40B4-BE49-F238E27FC236}">
                <a16:creationId xmlns:a16="http://schemas.microsoft.com/office/drawing/2014/main" id="{84D2688C-B5B7-4DA8-B53C-95640FC89C3F}"/>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8" name="TextBox 7">
            <a:extLst>
              <a:ext uri="{FF2B5EF4-FFF2-40B4-BE49-F238E27FC236}">
                <a16:creationId xmlns:a16="http://schemas.microsoft.com/office/drawing/2014/main" id="{E5366D15-DDC8-4F6C-918C-0574D6790E8D}"/>
              </a:ext>
            </a:extLst>
          </p:cNvPr>
          <p:cNvSpPr txBox="1"/>
          <p:nvPr/>
        </p:nvSpPr>
        <p:spPr>
          <a:xfrm>
            <a:off x="228176" y="6059424"/>
            <a:ext cx="5266615" cy="215444"/>
          </a:xfrm>
          <a:prstGeom prst="rect">
            <a:avLst/>
          </a:prstGeom>
          <a:noFill/>
          <a:ln>
            <a:noFill/>
          </a:ln>
        </p:spPr>
        <p:txBody>
          <a:bodyPr wrap="square" lIns="91440" tIns="45720" rIns="91440" bIns="45720" anchor="t">
            <a:spAutoFit/>
          </a:bodyPr>
          <a:lstStyle/>
          <a:p>
            <a:pPr algn="l">
              <a:spcAft>
                <a:spcPts val="600"/>
              </a:spcAft>
            </a:pPr>
            <a:r>
              <a:rPr lang="en-US" sz="800" dirty="0"/>
              <a:t>*NAVIRE Adjusted Using WT Costs dated 16 September 2021</a:t>
            </a:r>
          </a:p>
        </p:txBody>
      </p:sp>
      <p:graphicFrame>
        <p:nvGraphicFramePr>
          <p:cNvPr id="2" name="Table 1">
            <a:extLst>
              <a:ext uri="{FF2B5EF4-FFF2-40B4-BE49-F238E27FC236}">
                <a16:creationId xmlns:a16="http://schemas.microsoft.com/office/drawing/2014/main" id="{65BDE14A-2A8A-4AE9-B58E-B9401B94F831}"/>
              </a:ext>
            </a:extLst>
          </p:cNvPr>
          <p:cNvGraphicFramePr>
            <a:graphicFrameLocks noGrp="1"/>
          </p:cNvGraphicFramePr>
          <p:nvPr>
            <p:extLst>
              <p:ext uri="{D42A27DB-BD31-4B8C-83A1-F6EECF244321}">
                <p14:modId xmlns:p14="http://schemas.microsoft.com/office/powerpoint/2010/main" val="2770152501"/>
              </p:ext>
            </p:extLst>
          </p:nvPr>
        </p:nvGraphicFramePr>
        <p:xfrm>
          <a:off x="373758" y="1347445"/>
          <a:ext cx="8367906" cy="1881768"/>
        </p:xfrm>
        <a:graphic>
          <a:graphicData uri="http://schemas.openxmlformats.org/drawingml/2006/table">
            <a:tbl>
              <a:tblPr firstRow="1" bandRow="1">
                <a:tableStyleId>{21E4AEA4-8DFA-4A89-87EB-49C32662AFE0}</a:tableStyleId>
              </a:tblPr>
              <a:tblGrid>
                <a:gridCol w="2838066">
                  <a:extLst>
                    <a:ext uri="{9D8B030D-6E8A-4147-A177-3AD203B41FA5}">
                      <a16:colId xmlns:a16="http://schemas.microsoft.com/office/drawing/2014/main" val="3237758613"/>
                    </a:ext>
                  </a:extLst>
                </a:gridCol>
                <a:gridCol w="921640">
                  <a:extLst>
                    <a:ext uri="{9D8B030D-6E8A-4147-A177-3AD203B41FA5}">
                      <a16:colId xmlns:a16="http://schemas.microsoft.com/office/drawing/2014/main" val="1912854579"/>
                    </a:ext>
                  </a:extLst>
                </a:gridCol>
                <a:gridCol w="921640">
                  <a:extLst>
                    <a:ext uri="{9D8B030D-6E8A-4147-A177-3AD203B41FA5}">
                      <a16:colId xmlns:a16="http://schemas.microsoft.com/office/drawing/2014/main" val="1605117962"/>
                    </a:ext>
                  </a:extLst>
                </a:gridCol>
                <a:gridCol w="921640">
                  <a:extLst>
                    <a:ext uri="{9D8B030D-6E8A-4147-A177-3AD203B41FA5}">
                      <a16:colId xmlns:a16="http://schemas.microsoft.com/office/drawing/2014/main" val="596338174"/>
                    </a:ext>
                  </a:extLst>
                </a:gridCol>
                <a:gridCol w="921640">
                  <a:extLst>
                    <a:ext uri="{9D8B030D-6E8A-4147-A177-3AD203B41FA5}">
                      <a16:colId xmlns:a16="http://schemas.microsoft.com/office/drawing/2014/main" val="55280746"/>
                    </a:ext>
                  </a:extLst>
                </a:gridCol>
                <a:gridCol w="921640">
                  <a:extLst>
                    <a:ext uri="{9D8B030D-6E8A-4147-A177-3AD203B41FA5}">
                      <a16:colId xmlns:a16="http://schemas.microsoft.com/office/drawing/2014/main" val="2629894753"/>
                    </a:ext>
                  </a:extLst>
                </a:gridCol>
                <a:gridCol w="921640">
                  <a:extLst>
                    <a:ext uri="{9D8B030D-6E8A-4147-A177-3AD203B41FA5}">
                      <a16:colId xmlns:a16="http://schemas.microsoft.com/office/drawing/2014/main" val="2569599029"/>
                    </a:ext>
                  </a:extLst>
                </a:gridCol>
              </a:tblGrid>
              <a:tr h="268824">
                <a:tc>
                  <a:txBody>
                    <a:bodyPr/>
                    <a:lstStyle/>
                    <a:p>
                      <a:pPr algn="l" fontAlgn="ctr"/>
                      <a:r>
                        <a:rPr lang="en-AU" sz="1100" b="1" u="none" strike="noStrike" dirty="0">
                          <a:solidFill>
                            <a:schemeClr val="bg1"/>
                          </a:solidFill>
                          <a:effectLst/>
                        </a:rPr>
                        <a:t>UPPL as DEVELOPER</a:t>
                      </a:r>
                      <a:endParaRPr lang="en-AU" sz="11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1</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2</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3</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4</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5</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chemeClr val="bg1"/>
                          </a:solidFill>
                          <a:effectLst/>
                        </a:rPr>
                        <a:t>TOTAL</a:t>
                      </a:r>
                      <a:endParaRPr lang="en-AU"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1001073899"/>
                  </a:ext>
                </a:extLst>
              </a:tr>
              <a:tr h="268824">
                <a:tc>
                  <a:txBody>
                    <a:bodyPr/>
                    <a:lstStyle/>
                    <a:p>
                      <a:pPr algn="l" fontAlgn="b"/>
                      <a:r>
                        <a:rPr lang="en-AU" sz="1100" b="0" u="none" strike="noStrike">
                          <a:solidFill>
                            <a:srgbClr val="000000"/>
                          </a:solidFill>
                          <a:effectLst/>
                        </a:rPr>
                        <a:t>Infrastructure &amp; Subdivision</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-$45m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dirty="0">
                          <a:solidFill>
                            <a:srgbClr val="000000"/>
                          </a:solidFill>
                          <a:effectLst/>
                        </a:rPr>
                        <a:t>-$91m</a:t>
                      </a:r>
                      <a:endParaRPr lang="en-AU"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dirty="0">
                          <a:solidFill>
                            <a:srgbClr val="000000"/>
                          </a:solidFill>
                          <a:effectLst/>
                        </a:rPr>
                        <a:t>-$52m</a:t>
                      </a:r>
                      <a:endParaRPr lang="en-AU"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dirty="0">
                          <a:solidFill>
                            <a:srgbClr val="000000"/>
                          </a:solidFill>
                          <a:effectLst/>
                        </a:rPr>
                        <a:t>-$36m</a:t>
                      </a:r>
                      <a:endParaRPr lang="en-AU"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dirty="0">
                          <a:solidFill>
                            <a:srgbClr val="000000"/>
                          </a:solidFill>
                          <a:effectLst/>
                        </a:rPr>
                        <a:t>-$25m</a:t>
                      </a:r>
                      <a:endParaRPr lang="en-AU"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-$249m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149497505"/>
                  </a:ext>
                </a:extLst>
              </a:tr>
              <a:tr h="268824">
                <a:tc>
                  <a:txBody>
                    <a:bodyPr/>
                    <a:lstStyle/>
                    <a:p>
                      <a:pPr algn="l" fontAlgn="b"/>
                      <a:r>
                        <a:rPr lang="en-AU" sz="1100" b="0" u="none" strike="noStrike">
                          <a:solidFill>
                            <a:srgbClr val="000000"/>
                          </a:solidFill>
                          <a:effectLst/>
                        </a:rPr>
                        <a:t>Community &amp; Education Assets</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-$78m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-$51m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-$5m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-$145m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69246917"/>
                  </a:ext>
                </a:extLst>
              </a:tr>
              <a:tr h="268824">
                <a:tc>
                  <a:txBody>
                    <a:bodyPr/>
                    <a:lstStyle/>
                    <a:p>
                      <a:pPr algn="l" fontAlgn="b"/>
                      <a:r>
                        <a:rPr lang="en-AU" sz="1100" b="0" u="none" strike="noStrike">
                          <a:solidFill>
                            <a:srgbClr val="000000"/>
                          </a:solidFill>
                          <a:effectLst/>
                        </a:rPr>
                        <a:t>UPPL Development Margin</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$64m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$418m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$340m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$108m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$131m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$1,061m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09231830"/>
                  </a:ext>
                </a:extLst>
              </a:tr>
              <a:tr h="268824">
                <a:tc>
                  <a:txBody>
                    <a:bodyPr/>
                    <a:lstStyle/>
                    <a:p>
                      <a:pPr algn="l" fontAlgn="b"/>
                      <a:r>
                        <a:rPr lang="en-AU" sz="1100" b="1" u="none" strike="noStrike">
                          <a:solidFill>
                            <a:srgbClr val="000000"/>
                          </a:solidFill>
                          <a:effectLst/>
                        </a:rPr>
                        <a:t>Net Development</a:t>
                      </a:r>
                      <a:endParaRPr lang="en-AU" sz="110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1" u="none" strike="noStrike">
                          <a:solidFill>
                            <a:srgbClr val="000000"/>
                          </a:solidFill>
                          <a:effectLst/>
                        </a:rPr>
                        <a:t>-$60m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$275m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$283m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$73m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$96m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$667m</a:t>
                      </a:r>
                      <a:endParaRPr lang="en-AU" sz="11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08979084"/>
                  </a:ext>
                </a:extLst>
              </a:tr>
              <a:tr h="268824">
                <a:tc>
                  <a:txBody>
                    <a:bodyPr/>
                    <a:lstStyle/>
                    <a:p>
                      <a:pPr algn="l" fontAlgn="b"/>
                      <a:r>
                        <a:rPr lang="en-AU" sz="1100" b="0" u="none" strike="noStrike">
                          <a:solidFill>
                            <a:srgbClr val="000000"/>
                          </a:solidFill>
                          <a:effectLst/>
                        </a:rPr>
                        <a:t>Sports Facility Subsidy</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$38m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$38m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567434243"/>
                  </a:ext>
                </a:extLst>
              </a:tr>
              <a:tr h="268824">
                <a:tc>
                  <a:txBody>
                    <a:bodyPr/>
                    <a:lstStyle/>
                    <a:p>
                      <a:pPr algn="l" fontAlgn="b"/>
                      <a:r>
                        <a:rPr lang="en-AU" sz="1100" b="1" u="none" strike="noStrike" dirty="0">
                          <a:solidFill>
                            <a:srgbClr val="000000"/>
                          </a:solidFill>
                          <a:effectLst/>
                        </a:rPr>
                        <a:t>Net Development post subsidy</a:t>
                      </a:r>
                      <a:endParaRPr lang="en-AU" sz="11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100" b="1" u="none" strike="noStrike">
                          <a:solidFill>
                            <a:srgbClr val="000000"/>
                          </a:solidFill>
                          <a:effectLst/>
                        </a:rPr>
                        <a:t>-$22m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$275m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$283m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$73m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$96m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rgbClr val="000000"/>
                          </a:solidFill>
                          <a:effectLst/>
                        </a:rPr>
                        <a:t>$705m</a:t>
                      </a:r>
                      <a:endParaRPr lang="en-AU" sz="11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8092385"/>
                  </a:ext>
                </a:extLst>
              </a:tr>
            </a:tbl>
          </a:graphicData>
        </a:graphic>
      </p:graphicFrame>
      <p:graphicFrame>
        <p:nvGraphicFramePr>
          <p:cNvPr id="4" name="Table 3">
            <a:extLst>
              <a:ext uri="{FF2B5EF4-FFF2-40B4-BE49-F238E27FC236}">
                <a16:creationId xmlns:a16="http://schemas.microsoft.com/office/drawing/2014/main" id="{94197F5A-181C-46D2-911E-9A60AD659DDB}"/>
              </a:ext>
            </a:extLst>
          </p:cNvPr>
          <p:cNvGraphicFramePr>
            <a:graphicFrameLocks noGrp="1"/>
          </p:cNvGraphicFramePr>
          <p:nvPr>
            <p:extLst>
              <p:ext uri="{D42A27DB-BD31-4B8C-83A1-F6EECF244321}">
                <p14:modId xmlns:p14="http://schemas.microsoft.com/office/powerpoint/2010/main" val="410375727"/>
              </p:ext>
            </p:extLst>
          </p:nvPr>
        </p:nvGraphicFramePr>
        <p:xfrm>
          <a:off x="373757" y="3469359"/>
          <a:ext cx="8367906" cy="1793106"/>
        </p:xfrm>
        <a:graphic>
          <a:graphicData uri="http://schemas.openxmlformats.org/drawingml/2006/table">
            <a:tbl>
              <a:tblPr firstRow="1" bandRow="1">
                <a:tableStyleId>{21E4AEA4-8DFA-4A89-87EB-49C32662AFE0}</a:tableStyleId>
              </a:tblPr>
              <a:tblGrid>
                <a:gridCol w="2838066">
                  <a:extLst>
                    <a:ext uri="{9D8B030D-6E8A-4147-A177-3AD203B41FA5}">
                      <a16:colId xmlns:a16="http://schemas.microsoft.com/office/drawing/2014/main" val="3318567989"/>
                    </a:ext>
                  </a:extLst>
                </a:gridCol>
                <a:gridCol w="921640">
                  <a:extLst>
                    <a:ext uri="{9D8B030D-6E8A-4147-A177-3AD203B41FA5}">
                      <a16:colId xmlns:a16="http://schemas.microsoft.com/office/drawing/2014/main" val="476473034"/>
                    </a:ext>
                  </a:extLst>
                </a:gridCol>
                <a:gridCol w="921640">
                  <a:extLst>
                    <a:ext uri="{9D8B030D-6E8A-4147-A177-3AD203B41FA5}">
                      <a16:colId xmlns:a16="http://schemas.microsoft.com/office/drawing/2014/main" val="3259481480"/>
                    </a:ext>
                  </a:extLst>
                </a:gridCol>
                <a:gridCol w="921640">
                  <a:extLst>
                    <a:ext uri="{9D8B030D-6E8A-4147-A177-3AD203B41FA5}">
                      <a16:colId xmlns:a16="http://schemas.microsoft.com/office/drawing/2014/main" val="1805983329"/>
                    </a:ext>
                  </a:extLst>
                </a:gridCol>
                <a:gridCol w="921640">
                  <a:extLst>
                    <a:ext uri="{9D8B030D-6E8A-4147-A177-3AD203B41FA5}">
                      <a16:colId xmlns:a16="http://schemas.microsoft.com/office/drawing/2014/main" val="2900547408"/>
                    </a:ext>
                  </a:extLst>
                </a:gridCol>
                <a:gridCol w="921640">
                  <a:extLst>
                    <a:ext uri="{9D8B030D-6E8A-4147-A177-3AD203B41FA5}">
                      <a16:colId xmlns:a16="http://schemas.microsoft.com/office/drawing/2014/main" val="2434303612"/>
                    </a:ext>
                  </a:extLst>
                </a:gridCol>
                <a:gridCol w="921640">
                  <a:extLst>
                    <a:ext uri="{9D8B030D-6E8A-4147-A177-3AD203B41FA5}">
                      <a16:colId xmlns:a16="http://schemas.microsoft.com/office/drawing/2014/main" val="1802840223"/>
                    </a:ext>
                  </a:extLst>
                </a:gridCol>
              </a:tblGrid>
              <a:tr h="256158">
                <a:tc>
                  <a:txBody>
                    <a:bodyPr/>
                    <a:lstStyle/>
                    <a:p>
                      <a:pPr algn="l" fontAlgn="ctr"/>
                      <a:r>
                        <a:rPr lang="en-US" sz="1100" b="1" u="none" strike="noStrike" dirty="0">
                          <a:solidFill>
                            <a:schemeClr val="bg1"/>
                          </a:solidFill>
                          <a:effectLst/>
                        </a:rPr>
                        <a:t>UPPL as Master LAND Developer</a:t>
                      </a:r>
                      <a:endParaRPr lang="en-US" sz="11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chemeClr val="bg1"/>
                          </a:solidFill>
                          <a:effectLst/>
                        </a:rPr>
                        <a:t>Precinct 1</a:t>
                      </a:r>
                      <a:endParaRPr lang="en-AU" sz="11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2</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chemeClr val="bg1"/>
                          </a:solidFill>
                          <a:effectLst/>
                        </a:rPr>
                        <a:t>Precinct 3</a:t>
                      </a:r>
                      <a:endParaRPr lang="en-AU" sz="1100" b="1" i="0" u="none" strike="noStrike">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chemeClr val="bg1"/>
                          </a:solidFill>
                          <a:effectLst/>
                        </a:rPr>
                        <a:t>Precinct 4</a:t>
                      </a:r>
                      <a:endParaRPr lang="en-AU" sz="11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chemeClr val="bg1"/>
                          </a:solidFill>
                          <a:effectLst/>
                        </a:rPr>
                        <a:t>Precinct 5</a:t>
                      </a:r>
                      <a:endParaRPr lang="en-AU" sz="1100" b="1" i="0" u="none" strike="noStrike" dirty="0">
                        <a:solidFill>
                          <a:schemeClr val="bg1"/>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chemeClr val="bg1"/>
                          </a:solidFill>
                          <a:effectLst/>
                        </a:rPr>
                        <a:t>TOTAL</a:t>
                      </a:r>
                      <a:endParaRPr lang="en-AU" sz="1100" b="1" i="0" u="none" strike="noStrike" dirty="0">
                        <a:solidFill>
                          <a:schemeClr val="bg1"/>
                        </a:solidFill>
                        <a:effectLst/>
                        <a:latin typeface="Calibri" panose="020F0502020204030204" pitchFamily="34" charset="0"/>
                      </a:endParaRPr>
                    </a:p>
                  </a:txBody>
                  <a:tcPr marL="0" marR="0" marT="0" marB="0" anchor="ctr"/>
                </a:tc>
                <a:extLst>
                  <a:ext uri="{0D108BD9-81ED-4DB2-BD59-A6C34878D82A}">
                    <a16:rowId xmlns:a16="http://schemas.microsoft.com/office/drawing/2014/main" val="1838251956"/>
                  </a:ext>
                </a:extLst>
              </a:tr>
              <a:tr h="256158">
                <a:tc>
                  <a:txBody>
                    <a:bodyPr/>
                    <a:lstStyle/>
                    <a:p>
                      <a:pPr algn="l" fontAlgn="b"/>
                      <a:r>
                        <a:rPr lang="en-AU" sz="1100" b="0" u="none" strike="noStrike">
                          <a:solidFill>
                            <a:srgbClr val="000000"/>
                          </a:solidFill>
                          <a:effectLst/>
                        </a:rPr>
                        <a:t>Infrastructure &amp; Subdivision</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-$45m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-$91m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-$52m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-$36m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-$25m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-$249m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76582831"/>
                  </a:ext>
                </a:extLst>
              </a:tr>
              <a:tr h="256158">
                <a:tc>
                  <a:txBody>
                    <a:bodyPr/>
                    <a:lstStyle/>
                    <a:p>
                      <a:pPr algn="l" fontAlgn="b"/>
                      <a:r>
                        <a:rPr lang="en-AU" sz="1100" b="0" u="none" strike="noStrike">
                          <a:solidFill>
                            <a:srgbClr val="000000"/>
                          </a:solidFill>
                          <a:effectLst/>
                        </a:rPr>
                        <a:t>Community &amp; Education Assets</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-$78m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-$51m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-$5m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-$145m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480872831"/>
                  </a:ext>
                </a:extLst>
              </a:tr>
              <a:tr h="256158">
                <a:tc>
                  <a:txBody>
                    <a:bodyPr/>
                    <a:lstStyle/>
                    <a:p>
                      <a:pPr algn="l" fontAlgn="b"/>
                      <a:r>
                        <a:rPr lang="en-AU" sz="1100" b="0" u="none" strike="noStrike">
                          <a:solidFill>
                            <a:srgbClr val="000000"/>
                          </a:solidFill>
                          <a:effectLst/>
                        </a:rPr>
                        <a:t>RLV - Freehold Outright</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$24m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$162m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$108m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$39m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$61m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$394m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793825363"/>
                  </a:ext>
                </a:extLst>
              </a:tr>
              <a:tr h="256158">
                <a:tc>
                  <a:txBody>
                    <a:bodyPr/>
                    <a:lstStyle/>
                    <a:p>
                      <a:pPr algn="l" fontAlgn="b"/>
                      <a:r>
                        <a:rPr lang="en-AU" sz="1100" b="1" u="none" strike="noStrike">
                          <a:solidFill>
                            <a:srgbClr val="000000"/>
                          </a:solidFill>
                          <a:effectLst/>
                        </a:rPr>
                        <a:t>Net Development</a:t>
                      </a:r>
                      <a:endParaRPr lang="en-AU" sz="110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1" u="none" strike="noStrike">
                          <a:solidFill>
                            <a:srgbClr val="000000"/>
                          </a:solidFill>
                          <a:effectLst/>
                        </a:rPr>
                        <a:t>-$100m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$19m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$50m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$4m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$26m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-$0m</a:t>
                      </a:r>
                      <a:endParaRPr lang="en-AU" sz="11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56972981"/>
                  </a:ext>
                </a:extLst>
              </a:tr>
              <a:tr h="256158">
                <a:tc>
                  <a:txBody>
                    <a:bodyPr/>
                    <a:lstStyle/>
                    <a:p>
                      <a:pPr algn="l" fontAlgn="b"/>
                      <a:r>
                        <a:rPr lang="en-AU" sz="1100" b="0" u="none" strike="noStrike">
                          <a:solidFill>
                            <a:srgbClr val="000000"/>
                          </a:solidFill>
                          <a:effectLst/>
                        </a:rPr>
                        <a:t>Sports Facility Subsidy</a:t>
                      </a:r>
                      <a:endParaRPr lang="en-AU" sz="11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100" b="0" u="none" strike="noStrike">
                          <a:solidFill>
                            <a:srgbClr val="000000"/>
                          </a:solidFill>
                          <a:effectLst/>
                        </a:rPr>
                        <a:t>$38m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$0m</a:t>
                      </a:r>
                      <a:endParaRPr lang="en-AU"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0" u="none" strike="noStrike">
                          <a:solidFill>
                            <a:srgbClr val="000000"/>
                          </a:solidFill>
                          <a:effectLst/>
                        </a:rPr>
                        <a:t>$38m</a:t>
                      </a:r>
                      <a:endParaRPr lang="en-AU" sz="11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764313199"/>
                  </a:ext>
                </a:extLst>
              </a:tr>
              <a:tr h="256158">
                <a:tc>
                  <a:txBody>
                    <a:bodyPr/>
                    <a:lstStyle/>
                    <a:p>
                      <a:pPr algn="l" fontAlgn="b"/>
                      <a:r>
                        <a:rPr lang="en-AU" sz="1100" b="1" u="none" strike="noStrike" dirty="0">
                          <a:solidFill>
                            <a:srgbClr val="000000"/>
                          </a:solidFill>
                          <a:effectLst/>
                        </a:rPr>
                        <a:t>Net Development post subsidy</a:t>
                      </a:r>
                      <a:endParaRPr lang="en-AU" sz="11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100" b="1" u="none" strike="noStrike">
                          <a:solidFill>
                            <a:srgbClr val="000000"/>
                          </a:solidFill>
                          <a:effectLst/>
                        </a:rPr>
                        <a:t>-$61m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$19m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$50m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$4m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a:solidFill>
                            <a:srgbClr val="000000"/>
                          </a:solidFill>
                          <a:effectLst/>
                        </a:rPr>
                        <a:t>$26m</a:t>
                      </a:r>
                      <a:endParaRPr lang="en-AU" sz="11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100" b="1" u="none" strike="noStrike" dirty="0">
                          <a:solidFill>
                            <a:srgbClr val="000000"/>
                          </a:solidFill>
                          <a:effectLst/>
                        </a:rPr>
                        <a:t>$38m</a:t>
                      </a:r>
                      <a:endParaRPr lang="en-AU" sz="11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46066574"/>
                  </a:ext>
                </a:extLst>
              </a:tr>
            </a:tbl>
          </a:graphicData>
        </a:graphic>
      </p:graphicFrame>
    </p:spTree>
    <p:extLst>
      <p:ext uri="{BB962C8B-B14F-4D97-AF65-F5344CB8AC3E}">
        <p14:creationId xmlns:p14="http://schemas.microsoft.com/office/powerpoint/2010/main" val="1443933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0" y="161467"/>
            <a:ext cx="8468612" cy="664797"/>
          </a:xfrm>
        </p:spPr>
        <p:txBody>
          <a:bodyPr/>
          <a:lstStyle/>
          <a:p>
            <a:r>
              <a:rPr lang="en-AU" dirty="0"/>
              <a:t>Sandy Bay – V3B-1 Consolidated Cashflow</a:t>
            </a:r>
            <a:br>
              <a:rPr lang="en-AU" dirty="0"/>
            </a:br>
            <a:r>
              <a:rPr lang="en-AU" dirty="0"/>
              <a:t>WT Partnership Costs* – ADJUSTED**</a:t>
            </a:r>
          </a:p>
        </p:txBody>
      </p:sp>
      <p:sp>
        <p:nvSpPr>
          <p:cNvPr id="17" name="TextBox 16">
            <a:extLst>
              <a:ext uri="{FF2B5EF4-FFF2-40B4-BE49-F238E27FC236}">
                <a16:creationId xmlns:a16="http://schemas.microsoft.com/office/drawing/2014/main" id="{5AE6B06C-4034-4A04-868D-CFE9F397F65C}"/>
              </a:ext>
            </a:extLst>
          </p:cNvPr>
          <p:cNvSpPr txBox="1"/>
          <p:nvPr/>
        </p:nvSpPr>
        <p:spPr>
          <a:xfrm>
            <a:off x="175556" y="842900"/>
            <a:ext cx="4617430" cy="276999"/>
          </a:xfrm>
          <a:prstGeom prst="rect">
            <a:avLst/>
          </a:prstGeom>
          <a:noFill/>
          <a:ln>
            <a:noFill/>
          </a:ln>
        </p:spPr>
        <p:txBody>
          <a:bodyPr wrap="square" lIns="91440" tIns="45720" rIns="91440" bIns="45720" anchor="t">
            <a:spAutoFit/>
          </a:bodyPr>
          <a:lstStyle/>
          <a:p>
            <a:pPr algn="l">
              <a:spcAft>
                <a:spcPts val="600"/>
              </a:spcAft>
            </a:pPr>
            <a:r>
              <a:rPr lang="en-US" sz="1200" b="1" i="1" dirty="0"/>
              <a:t>Annual Cashflows: Bookend 1. Freehold RLV – Outright</a:t>
            </a:r>
            <a:endParaRPr lang="en-US" sz="1200" b="1" dirty="0"/>
          </a:p>
        </p:txBody>
      </p:sp>
      <p:sp>
        <p:nvSpPr>
          <p:cNvPr id="7" name="TextBox 6">
            <a:extLst>
              <a:ext uri="{FF2B5EF4-FFF2-40B4-BE49-F238E27FC236}">
                <a16:creationId xmlns:a16="http://schemas.microsoft.com/office/drawing/2014/main" id="{44F7FB96-2FCF-475A-8B37-2CED97E0AE8B}"/>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8" name="TextBox 7">
            <a:extLst>
              <a:ext uri="{FF2B5EF4-FFF2-40B4-BE49-F238E27FC236}">
                <a16:creationId xmlns:a16="http://schemas.microsoft.com/office/drawing/2014/main" id="{FF3D66C4-A5E8-4CA2-AC31-1995E976CB44}"/>
              </a:ext>
            </a:extLst>
          </p:cNvPr>
          <p:cNvSpPr txBox="1"/>
          <p:nvPr/>
        </p:nvSpPr>
        <p:spPr>
          <a:xfrm>
            <a:off x="228176" y="6059424"/>
            <a:ext cx="5266615" cy="338554"/>
          </a:xfrm>
          <a:prstGeom prst="rect">
            <a:avLst/>
          </a:prstGeom>
          <a:noFill/>
          <a:ln>
            <a:noFill/>
          </a:ln>
        </p:spPr>
        <p:txBody>
          <a:bodyPr wrap="square" lIns="91440" tIns="45720" rIns="91440" bIns="45720" anchor="t">
            <a:spAutoFit/>
          </a:bodyPr>
          <a:lstStyle/>
          <a:p>
            <a:pPr algn="l"/>
            <a:r>
              <a:rPr lang="en-US" sz="800" dirty="0"/>
              <a:t>*NAVIRE Adjusted Using WT Costs dated 16 September 2021</a:t>
            </a:r>
          </a:p>
          <a:p>
            <a:r>
              <a:rPr lang="en-US" sz="800" dirty="0"/>
              <a:t>** Equity Contribution $123m (</a:t>
            </a:r>
            <a:r>
              <a:rPr lang="en-US" sz="800" b="0" i="0" u="none" strike="noStrike" dirty="0">
                <a:solidFill>
                  <a:srgbClr val="000000"/>
                </a:solidFill>
                <a:effectLst/>
                <a:latin typeface="Arial" panose="020B0604020202020204" pitchFamily="34" charset="0"/>
              </a:rPr>
              <a:t>Esc. Sports Precinct &amp; Stage 1 Infrastructure Cost)</a:t>
            </a:r>
          </a:p>
        </p:txBody>
      </p:sp>
      <p:pic>
        <p:nvPicPr>
          <p:cNvPr id="2" name="Picture 1">
            <a:extLst>
              <a:ext uri="{FF2B5EF4-FFF2-40B4-BE49-F238E27FC236}">
                <a16:creationId xmlns:a16="http://schemas.microsoft.com/office/drawing/2014/main" id="{C89D07C5-4F53-404D-8CE5-09876D77AAC1}"/>
              </a:ext>
            </a:extLst>
          </p:cNvPr>
          <p:cNvPicPr>
            <a:picLocks noChangeAspect="1"/>
          </p:cNvPicPr>
          <p:nvPr/>
        </p:nvPicPr>
        <p:blipFill>
          <a:blip r:embed="rId4"/>
          <a:stretch>
            <a:fillRect/>
          </a:stretch>
        </p:blipFill>
        <p:spPr>
          <a:xfrm>
            <a:off x="307975" y="1196975"/>
            <a:ext cx="7930503" cy="4874778"/>
          </a:xfrm>
          <a:prstGeom prst="rect">
            <a:avLst/>
          </a:prstGeom>
        </p:spPr>
      </p:pic>
      <p:sp>
        <p:nvSpPr>
          <p:cNvPr id="3" name="Rectangle 2">
            <a:extLst>
              <a:ext uri="{FF2B5EF4-FFF2-40B4-BE49-F238E27FC236}">
                <a16:creationId xmlns:a16="http://schemas.microsoft.com/office/drawing/2014/main" id="{299FBE77-E52E-4AEB-A90F-0BB39891ECA2}"/>
              </a:ext>
            </a:extLst>
          </p:cNvPr>
          <p:cNvSpPr/>
          <p:nvPr/>
        </p:nvSpPr>
        <p:spPr>
          <a:xfrm>
            <a:off x="435429" y="5691673"/>
            <a:ext cx="1785257" cy="29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Tree>
    <p:extLst>
      <p:ext uri="{BB962C8B-B14F-4D97-AF65-F5344CB8AC3E}">
        <p14:creationId xmlns:p14="http://schemas.microsoft.com/office/powerpoint/2010/main" val="1425955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1" y="165502"/>
            <a:ext cx="9376975" cy="664797"/>
          </a:xfrm>
        </p:spPr>
        <p:txBody>
          <a:bodyPr/>
          <a:lstStyle/>
          <a:p>
            <a:r>
              <a:rPr lang="en-AU" dirty="0"/>
              <a:t>Sandy Bay – V3B-1 Consolidated Cashflow</a:t>
            </a:r>
            <a:br>
              <a:rPr lang="en-AU" dirty="0"/>
            </a:br>
            <a:r>
              <a:rPr lang="en-AU" dirty="0"/>
              <a:t>WT Partnership Costs* – ADJUSTED**</a:t>
            </a:r>
          </a:p>
        </p:txBody>
      </p:sp>
      <p:sp>
        <p:nvSpPr>
          <p:cNvPr id="17" name="TextBox 16">
            <a:extLst>
              <a:ext uri="{FF2B5EF4-FFF2-40B4-BE49-F238E27FC236}">
                <a16:creationId xmlns:a16="http://schemas.microsoft.com/office/drawing/2014/main" id="{5AE6B06C-4034-4A04-868D-CFE9F397F65C}"/>
              </a:ext>
            </a:extLst>
          </p:cNvPr>
          <p:cNvSpPr txBox="1"/>
          <p:nvPr/>
        </p:nvSpPr>
        <p:spPr>
          <a:xfrm>
            <a:off x="185388" y="801675"/>
            <a:ext cx="5833671" cy="276999"/>
          </a:xfrm>
          <a:prstGeom prst="rect">
            <a:avLst/>
          </a:prstGeom>
          <a:noFill/>
          <a:ln>
            <a:noFill/>
          </a:ln>
        </p:spPr>
        <p:txBody>
          <a:bodyPr wrap="square" lIns="91440" tIns="45720" rIns="91440" bIns="45720" anchor="t">
            <a:spAutoFit/>
          </a:bodyPr>
          <a:lstStyle/>
          <a:p>
            <a:pPr algn="l">
              <a:spcAft>
                <a:spcPts val="600"/>
              </a:spcAft>
            </a:pPr>
            <a:r>
              <a:rPr lang="en-US" sz="1200" b="1" i="1" dirty="0"/>
              <a:t>Annual Cashflows: </a:t>
            </a:r>
            <a:r>
              <a:rPr lang="en-US" sz="1200" b="1" i="1" dirty="0">
                <a:ea typeface="Calibri" panose="020F0502020204030204" pitchFamily="34" charset="0"/>
                <a:cs typeface="Times New Roman"/>
              </a:rPr>
              <a:t>Bookend 3. UPPL as Developer Equity Contribution </a:t>
            </a:r>
            <a:endParaRPr lang="en-US" sz="1200" b="1" dirty="0"/>
          </a:p>
        </p:txBody>
      </p:sp>
      <p:sp>
        <p:nvSpPr>
          <p:cNvPr id="7" name="TextBox 6">
            <a:extLst>
              <a:ext uri="{FF2B5EF4-FFF2-40B4-BE49-F238E27FC236}">
                <a16:creationId xmlns:a16="http://schemas.microsoft.com/office/drawing/2014/main" id="{03CE1102-F043-4438-80BC-05095A0E53E6}"/>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3B4BC67B-9B86-4E86-ADA1-9CD6B7DDB920}"/>
              </a:ext>
            </a:extLst>
          </p:cNvPr>
          <p:cNvPicPr>
            <a:picLocks noChangeAspect="1"/>
          </p:cNvPicPr>
          <p:nvPr/>
        </p:nvPicPr>
        <p:blipFill>
          <a:blip r:embed="rId4"/>
          <a:stretch>
            <a:fillRect/>
          </a:stretch>
        </p:blipFill>
        <p:spPr>
          <a:xfrm>
            <a:off x="307975" y="1197350"/>
            <a:ext cx="7904793" cy="4858975"/>
          </a:xfrm>
          <a:prstGeom prst="rect">
            <a:avLst/>
          </a:prstGeom>
        </p:spPr>
      </p:pic>
      <p:sp>
        <p:nvSpPr>
          <p:cNvPr id="9" name="TextBox 8">
            <a:extLst>
              <a:ext uri="{FF2B5EF4-FFF2-40B4-BE49-F238E27FC236}">
                <a16:creationId xmlns:a16="http://schemas.microsoft.com/office/drawing/2014/main" id="{2266215C-965C-436D-8605-E670CC2AF280}"/>
              </a:ext>
            </a:extLst>
          </p:cNvPr>
          <p:cNvSpPr txBox="1"/>
          <p:nvPr/>
        </p:nvSpPr>
        <p:spPr>
          <a:xfrm>
            <a:off x="228176" y="6059424"/>
            <a:ext cx="5266615" cy="338554"/>
          </a:xfrm>
          <a:prstGeom prst="rect">
            <a:avLst/>
          </a:prstGeom>
          <a:noFill/>
          <a:ln>
            <a:noFill/>
          </a:ln>
        </p:spPr>
        <p:txBody>
          <a:bodyPr wrap="square" lIns="91440" tIns="45720" rIns="91440" bIns="45720" anchor="t">
            <a:spAutoFit/>
          </a:bodyPr>
          <a:lstStyle/>
          <a:p>
            <a:pPr algn="l"/>
            <a:r>
              <a:rPr lang="en-US" sz="800" dirty="0"/>
              <a:t>*NAVIRE Adjusted Using WT Costs dated 16 September 2021</a:t>
            </a:r>
          </a:p>
          <a:p>
            <a:r>
              <a:rPr lang="en-US" sz="800" dirty="0"/>
              <a:t>** Equity Contribution $123m (</a:t>
            </a:r>
            <a:r>
              <a:rPr lang="en-US" sz="800" b="0" i="0" u="none" strike="noStrike" dirty="0">
                <a:solidFill>
                  <a:srgbClr val="000000"/>
                </a:solidFill>
                <a:effectLst/>
                <a:latin typeface="Arial" panose="020B0604020202020204" pitchFamily="34" charset="0"/>
              </a:rPr>
              <a:t>Esc. Sports Precinct &amp; Stage 1 Infrastructure Cost)</a:t>
            </a:r>
          </a:p>
        </p:txBody>
      </p:sp>
      <p:sp>
        <p:nvSpPr>
          <p:cNvPr id="8" name="Rectangle 7">
            <a:extLst>
              <a:ext uri="{FF2B5EF4-FFF2-40B4-BE49-F238E27FC236}">
                <a16:creationId xmlns:a16="http://schemas.microsoft.com/office/drawing/2014/main" id="{C2EFE7B7-F468-4AA9-825E-AF3F001197C9}"/>
              </a:ext>
            </a:extLst>
          </p:cNvPr>
          <p:cNvSpPr/>
          <p:nvPr/>
        </p:nvSpPr>
        <p:spPr>
          <a:xfrm>
            <a:off x="1524001" y="5621862"/>
            <a:ext cx="1785257" cy="29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Tree>
    <p:extLst>
      <p:ext uri="{BB962C8B-B14F-4D97-AF65-F5344CB8AC3E}">
        <p14:creationId xmlns:p14="http://schemas.microsoft.com/office/powerpoint/2010/main" val="3622004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Sandy Bay – V3B-1 Consolidated Cashflow </a:t>
            </a:r>
            <a:br>
              <a:rPr lang="en-AU" dirty="0"/>
            </a:br>
            <a:r>
              <a:rPr lang="en-AU" dirty="0"/>
              <a:t>Dividend Schedule / Interest Impost</a:t>
            </a:r>
          </a:p>
        </p:txBody>
      </p:sp>
      <p:graphicFrame>
        <p:nvGraphicFramePr>
          <p:cNvPr id="8" name="Table 7">
            <a:extLst>
              <a:ext uri="{FF2B5EF4-FFF2-40B4-BE49-F238E27FC236}">
                <a16:creationId xmlns:a16="http://schemas.microsoft.com/office/drawing/2014/main" id="{88052D5B-48B3-464C-9A1C-03DB6B08C4F6}"/>
              </a:ext>
            </a:extLst>
          </p:cNvPr>
          <p:cNvGraphicFramePr>
            <a:graphicFrameLocks noGrp="1"/>
          </p:cNvGraphicFramePr>
          <p:nvPr/>
        </p:nvGraphicFramePr>
        <p:xfrm>
          <a:off x="5777450" y="1268413"/>
          <a:ext cx="3727694" cy="2571279"/>
        </p:xfrm>
        <a:graphic>
          <a:graphicData uri="http://schemas.openxmlformats.org/drawingml/2006/table">
            <a:tbl>
              <a:tblPr>
                <a:tableStyleId>{5C22544A-7EE6-4342-B048-85BDC9FD1C3A}</a:tableStyleId>
              </a:tblPr>
              <a:tblGrid>
                <a:gridCol w="610082">
                  <a:extLst>
                    <a:ext uri="{9D8B030D-6E8A-4147-A177-3AD203B41FA5}">
                      <a16:colId xmlns:a16="http://schemas.microsoft.com/office/drawing/2014/main" val="1668335215"/>
                    </a:ext>
                  </a:extLst>
                </a:gridCol>
                <a:gridCol w="2260882">
                  <a:extLst>
                    <a:ext uri="{9D8B030D-6E8A-4147-A177-3AD203B41FA5}">
                      <a16:colId xmlns:a16="http://schemas.microsoft.com/office/drawing/2014/main" val="1896115242"/>
                    </a:ext>
                  </a:extLst>
                </a:gridCol>
                <a:gridCol w="856730">
                  <a:extLst>
                    <a:ext uri="{9D8B030D-6E8A-4147-A177-3AD203B41FA5}">
                      <a16:colId xmlns:a16="http://schemas.microsoft.com/office/drawing/2014/main" val="2887209811"/>
                    </a:ext>
                  </a:extLst>
                </a:gridCol>
              </a:tblGrid>
              <a:tr h="547823">
                <a:tc gridSpan="2">
                  <a:txBody>
                    <a:bodyPr/>
                    <a:lstStyle/>
                    <a:p>
                      <a:pPr algn="l" fontAlgn="b"/>
                      <a:r>
                        <a:rPr lang="en-US" sz="1000" b="1" i="0" u="none" strike="noStrike" dirty="0">
                          <a:solidFill>
                            <a:schemeClr val="bg1"/>
                          </a:solidFill>
                          <a:effectLst/>
                          <a:latin typeface="+mn-lt"/>
                        </a:rPr>
                        <a:t>Interest Impact of Dividend Payments over 30 Year Project (4% Interest Rate)</a:t>
                      </a:r>
                    </a:p>
                  </a:txBody>
                  <a:tcPr marL="0" marR="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2"/>
                    </a:solidFill>
                  </a:tcPr>
                </a:tc>
                <a:tc hMerge="1">
                  <a:txBody>
                    <a:bodyPr/>
                    <a:lstStyle/>
                    <a:p>
                      <a:pPr algn="l" fontAlgn="b"/>
                      <a:r>
                        <a:rPr lang="en-US" sz="1000" b="1" i="0" u="none" strike="noStrike" dirty="0">
                          <a:solidFill>
                            <a:schemeClr val="bg1"/>
                          </a:solidFill>
                          <a:effectLst/>
                          <a:latin typeface="+mn-lt"/>
                        </a:rPr>
                        <a:t>Interest Impact of Dividend Payments</a:t>
                      </a:r>
                    </a:p>
                  </a:txBody>
                  <a:tcPr marL="0" marR="0" marT="0" marB="0" anchor="ctr">
                    <a:lnT w="12700" cap="flat" cmpd="sng" algn="ctr">
                      <a:solidFill>
                        <a:schemeClr val="tx1"/>
                      </a:solidFill>
                      <a:prstDash val="solid"/>
                      <a:round/>
                      <a:headEnd type="none" w="med" len="med"/>
                      <a:tailEnd type="none" w="med" len="med"/>
                    </a:lnT>
                    <a:solidFill>
                      <a:schemeClr val="accent1"/>
                    </a:solidFill>
                  </a:tcPr>
                </a:tc>
                <a:tc>
                  <a:txBody>
                    <a:bodyPr/>
                    <a:lstStyle/>
                    <a:p>
                      <a:pPr algn="ctr" fontAlgn="b"/>
                      <a:r>
                        <a:rPr lang="en-US" sz="1000" b="1" i="0" u="none" strike="noStrike" dirty="0">
                          <a:solidFill>
                            <a:schemeClr val="bg1"/>
                          </a:solidFill>
                          <a:effectLst/>
                          <a:latin typeface="+mn-lt"/>
                        </a:rPr>
                        <a:t>Interest Impost only*</a:t>
                      </a:r>
                      <a:endParaRPr lang="en-AU" sz="1000" b="1" i="0" u="none" strike="noStrike" dirty="0">
                        <a:solidFill>
                          <a:schemeClr val="bg1"/>
                        </a:solidFill>
                        <a:effectLst/>
                        <a:latin typeface="+mn-lt"/>
                      </a:endParaRPr>
                    </a:p>
                  </a:txBody>
                  <a:tcPr marL="0" marR="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extLst>
                  <a:ext uri="{0D108BD9-81ED-4DB2-BD59-A6C34878D82A}">
                    <a16:rowId xmlns:a16="http://schemas.microsoft.com/office/drawing/2014/main" val="1113408540"/>
                  </a:ext>
                </a:extLst>
              </a:tr>
              <a:tr h="505864">
                <a:tc rowSpan="2">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WT Partnership Costs</a:t>
                      </a:r>
                    </a:p>
                  </a:txBody>
                  <a:tcPr marL="0" marR="0" marT="0" marB="0" vert="vert270" anchor="ctr">
                    <a:lnL w="12700" cap="flat" cmpd="sng" algn="ctr">
                      <a:solidFill>
                        <a:schemeClr val="tx1"/>
                      </a:solidFill>
                      <a:prstDash val="solid"/>
                      <a:round/>
                      <a:headEnd type="none" w="med" len="med"/>
                      <a:tailEnd type="none" w="med" len="med"/>
                    </a:lnL>
                  </a:tcPr>
                </a:tc>
                <a:tc>
                  <a:txBody>
                    <a:bodyPr/>
                    <a:lstStyle/>
                    <a:p>
                      <a:pPr marL="0" algn="l" defTabSz="914400" rtl="0" eaLnBrk="1" fontAlgn="b" latinLnBrk="0" hangingPunct="1"/>
                      <a:r>
                        <a:rPr lang="en-US" sz="900" b="0" i="1" dirty="0"/>
                        <a:t>Bookend 1. Freehold RLV – Outright</a:t>
                      </a:r>
                      <a:endParaRPr lang="en-AU" sz="900" b="0" i="0" u="none" strike="noStrike" kern="1200" dirty="0">
                        <a:solidFill>
                          <a:srgbClr val="000000"/>
                        </a:solidFill>
                        <a:effectLst/>
                        <a:latin typeface="+mn-lt"/>
                        <a:ea typeface="+mn-ea"/>
                        <a:cs typeface="+mn-cs"/>
                      </a:endParaRPr>
                    </a:p>
                  </a:txBody>
                  <a:tcPr marL="0" marR="0" marT="0" marB="0" anchor="ctr"/>
                </a:tc>
                <a:tc>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-$113m</a:t>
                      </a:r>
                    </a:p>
                  </a:txBody>
                  <a:tcPr marL="0" marR="0" marT="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190331665"/>
                  </a:ext>
                </a:extLst>
              </a:tr>
              <a:tr h="505864">
                <a:tc vMerge="1">
                  <a:txBody>
                    <a:bodyPr/>
                    <a:lstStyle/>
                    <a:p>
                      <a:pPr marL="0" algn="l" defTabSz="914400" rtl="0" eaLnBrk="1" fontAlgn="b" latinLnBrk="0" hangingPunct="1"/>
                      <a:endParaRPr lang="en-AU" sz="900" b="0" i="0" u="none" strike="noStrike" kern="1200" dirty="0">
                        <a:solidFill>
                          <a:srgbClr val="000000"/>
                        </a:solidFill>
                        <a:effectLst/>
                        <a:latin typeface="+mn-lt"/>
                        <a:ea typeface="+mn-ea"/>
                        <a:cs typeface="+mn-cs"/>
                      </a:endParaRPr>
                    </a:p>
                  </a:txBody>
                  <a:tcPr marL="0" marR="0" marT="0" marB="0" anchor="ctr">
                    <a:noFill/>
                  </a:tcPr>
                </a:tc>
                <a:tc>
                  <a:txBody>
                    <a:bodyPr/>
                    <a:lstStyle/>
                    <a:p>
                      <a:pPr marL="0" algn="l" defTabSz="914400" rtl="0" eaLnBrk="1" fontAlgn="b" latinLnBrk="0" hangingPunct="1"/>
                      <a:r>
                        <a:rPr lang="en-US" sz="900" b="0" i="1" dirty="0">
                          <a:ea typeface="Calibri" panose="020F0502020204030204" pitchFamily="34" charset="0"/>
                          <a:cs typeface="Times New Roman"/>
                        </a:rPr>
                        <a:t>Bookend 2. UPPL as Developer </a:t>
                      </a:r>
                      <a:endParaRPr lang="en-AU" sz="900" b="0" i="0" u="none" strike="noStrike" kern="1200" dirty="0">
                        <a:solidFill>
                          <a:srgbClr val="000000"/>
                        </a:solidFill>
                        <a:effectLst/>
                        <a:latin typeface="+mn-lt"/>
                        <a:ea typeface="+mn-ea"/>
                        <a:cs typeface="+mn-cs"/>
                      </a:endParaRPr>
                    </a:p>
                  </a:txBody>
                  <a:tcPr marL="0" marR="0" marT="0" marB="0" anchor="ctr">
                    <a:noFill/>
                  </a:tcPr>
                </a:tc>
                <a:tc>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-$78m</a:t>
                      </a:r>
                    </a:p>
                  </a:txBody>
                  <a:tcPr marL="0" marR="0" marT="0"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352609059"/>
                  </a:ext>
                </a:extLst>
              </a:tr>
              <a:tr h="505864">
                <a:tc rowSpan="2">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WT Partnership Costs - ADJUSTED</a:t>
                      </a:r>
                    </a:p>
                  </a:txBody>
                  <a:tcPr marL="0" marR="0" marT="0" marB="0" vert="vert27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US" sz="900" b="0" i="1" dirty="0"/>
                        <a:t>Bookend 1. Freehold RLV – Outright</a:t>
                      </a:r>
                      <a:endParaRPr lang="en-AU" sz="900" b="0" i="0" u="none" strike="noStrike" kern="1200" dirty="0">
                        <a:solidFill>
                          <a:srgbClr val="000000"/>
                        </a:solidFill>
                        <a:effectLst/>
                        <a:latin typeface="+mn-lt"/>
                        <a:ea typeface="+mn-ea"/>
                        <a:cs typeface="+mn-cs"/>
                      </a:endParaRPr>
                    </a:p>
                  </a:txBody>
                  <a:tcPr marL="0" marR="0" marT="0" marB="0" anchor="ctr">
                    <a:lnB w="12700" cap="flat" cmpd="sng" algn="ctr">
                      <a:noFill/>
                      <a:prstDash val="solid"/>
                      <a:round/>
                      <a:headEnd type="none" w="med" len="med"/>
                      <a:tailEnd type="none" w="med" len="med"/>
                    </a:lnB>
                  </a:tcPr>
                </a:tc>
                <a:tc>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-$75m</a:t>
                      </a:r>
                    </a:p>
                  </a:txBody>
                  <a:tcPr marL="0" marR="0" marT="0" marB="0"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extLst>
                  <a:ext uri="{0D108BD9-81ED-4DB2-BD59-A6C34878D82A}">
                    <a16:rowId xmlns:a16="http://schemas.microsoft.com/office/drawing/2014/main" val="2466163459"/>
                  </a:ext>
                </a:extLst>
              </a:tr>
              <a:tr h="505864">
                <a:tc vMerge="1">
                  <a:txBody>
                    <a:bodyPr/>
                    <a:lstStyle/>
                    <a:p>
                      <a:pPr marL="0" algn="l" defTabSz="914400" rtl="0" eaLnBrk="1" fontAlgn="b" latinLnBrk="0" hangingPunct="1"/>
                      <a:endParaRPr lang="en-AU" sz="900" b="0" i="0" u="none" strike="noStrike" kern="1200" dirty="0">
                        <a:solidFill>
                          <a:srgbClr val="000000"/>
                        </a:solidFill>
                        <a:effectLst/>
                        <a:latin typeface="+mn-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fontAlgn="b" latinLnBrk="0" hangingPunct="1"/>
                      <a:r>
                        <a:rPr lang="en-US" sz="900" b="0" i="1" dirty="0">
                          <a:ea typeface="Calibri" panose="020F0502020204030204" pitchFamily="34" charset="0"/>
                          <a:cs typeface="Times New Roman"/>
                        </a:rPr>
                        <a:t>Bookend 2. UPPL as Developer </a:t>
                      </a:r>
                      <a:endParaRPr lang="en-AU" sz="900" b="0" i="0" u="none" strike="noStrike" kern="1200" dirty="0">
                        <a:solidFill>
                          <a:srgbClr val="000000"/>
                        </a:solidFill>
                        <a:effectLst/>
                        <a:latin typeface="+mn-lt"/>
                        <a:ea typeface="+mn-ea"/>
                        <a:cs typeface="+mn-cs"/>
                      </a:endParaRPr>
                    </a:p>
                  </a:txBody>
                  <a:tcPr marL="0" marR="0" marT="0" marB="0" anchor="ct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en-AU" sz="900" b="0" i="0" u="none" strike="noStrike" kern="1200" dirty="0">
                          <a:solidFill>
                            <a:srgbClr val="000000"/>
                          </a:solidFill>
                          <a:effectLst/>
                          <a:latin typeface="+mn-lt"/>
                          <a:ea typeface="+mn-ea"/>
                          <a:cs typeface="+mn-cs"/>
                        </a:rPr>
                        <a:t>-$38m</a:t>
                      </a:r>
                    </a:p>
                  </a:txBody>
                  <a:tcPr marL="0" marR="0" marT="0" marB="0" anchor="ct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1806392"/>
                  </a:ext>
                </a:extLst>
              </a:tr>
            </a:tbl>
          </a:graphicData>
        </a:graphic>
      </p:graphicFrame>
      <p:sp>
        <p:nvSpPr>
          <p:cNvPr id="7" name="TextBox 6">
            <a:extLst>
              <a:ext uri="{FF2B5EF4-FFF2-40B4-BE49-F238E27FC236}">
                <a16:creationId xmlns:a16="http://schemas.microsoft.com/office/drawing/2014/main" id="{D55FA1E1-DB1D-407F-99CA-DF5C8C5EB906}"/>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9" name="TextBox 8">
            <a:extLst>
              <a:ext uri="{FF2B5EF4-FFF2-40B4-BE49-F238E27FC236}">
                <a16:creationId xmlns:a16="http://schemas.microsoft.com/office/drawing/2014/main" id="{7DA73189-9724-4F27-8BBE-35E19C817D1E}"/>
              </a:ext>
            </a:extLst>
          </p:cNvPr>
          <p:cNvSpPr txBox="1"/>
          <p:nvPr/>
        </p:nvSpPr>
        <p:spPr>
          <a:xfrm>
            <a:off x="357292" y="5388183"/>
            <a:ext cx="9493529" cy="754053"/>
          </a:xfrm>
          <a:prstGeom prst="rect">
            <a:avLst/>
          </a:prstGeom>
          <a:ln>
            <a:noFill/>
          </a:ln>
        </p:spPr>
        <p:txBody>
          <a:bodyPr vert="horz" wrap="square" lIns="0" tIns="0" rIns="0" bIns="0" rtlCol="0">
            <a:spAutoFit/>
          </a:bodyPr>
          <a:lstStyle/>
          <a:p>
            <a:pPr algn="l">
              <a:spcAft>
                <a:spcPts val="600"/>
              </a:spcAft>
            </a:pPr>
            <a:r>
              <a:rPr lang="en-US" sz="1100" dirty="0"/>
              <a:t>To </a:t>
            </a:r>
            <a:r>
              <a:rPr lang="en-US" sz="1100" dirty="0" err="1"/>
              <a:t>minimise</a:t>
            </a:r>
            <a:r>
              <a:rPr lang="en-US" sz="1100" dirty="0"/>
              <a:t> the interest impost of the dividend payment schedule, alternative staging and </a:t>
            </a:r>
            <a:r>
              <a:rPr lang="en-US" sz="1100" dirty="0" err="1"/>
              <a:t>superlot</a:t>
            </a:r>
            <a:r>
              <a:rPr lang="en-US" sz="1100" dirty="0"/>
              <a:t> sale strategies should be canvassed relative to the project objectives. </a:t>
            </a:r>
          </a:p>
          <a:p>
            <a:pPr algn="l"/>
            <a:endParaRPr lang="en-US" sz="1100" dirty="0"/>
          </a:p>
          <a:p>
            <a:pPr algn="l"/>
            <a:endParaRPr lang="en-US" sz="1100" dirty="0"/>
          </a:p>
        </p:txBody>
      </p:sp>
      <p:sp>
        <p:nvSpPr>
          <p:cNvPr id="10" name="TextBox 9">
            <a:extLst>
              <a:ext uri="{FF2B5EF4-FFF2-40B4-BE49-F238E27FC236}">
                <a16:creationId xmlns:a16="http://schemas.microsoft.com/office/drawing/2014/main" id="{2A3CD893-6EDB-4F30-92B8-5C3EC998496A}"/>
              </a:ext>
            </a:extLst>
          </p:cNvPr>
          <p:cNvSpPr txBox="1"/>
          <p:nvPr/>
        </p:nvSpPr>
        <p:spPr>
          <a:xfrm>
            <a:off x="5777450" y="3933647"/>
            <a:ext cx="3380479" cy="553998"/>
          </a:xfrm>
          <a:prstGeom prst="rect">
            <a:avLst/>
          </a:prstGeom>
          <a:ln>
            <a:noFill/>
          </a:ln>
        </p:spPr>
        <p:txBody>
          <a:bodyPr vert="horz" wrap="square" lIns="0" tIns="0" rIns="0" bIns="0" rtlCol="0">
            <a:spAutoFit/>
          </a:bodyPr>
          <a:lstStyle/>
          <a:p>
            <a:pPr algn="l">
              <a:spcAft>
                <a:spcPts val="600"/>
              </a:spcAft>
            </a:pPr>
            <a:r>
              <a:rPr lang="en-US" sz="900" dirty="0"/>
              <a:t>* Excludes dividend saving</a:t>
            </a:r>
          </a:p>
          <a:p>
            <a:pPr algn="l"/>
            <a:endParaRPr lang="en-US" sz="1100" dirty="0"/>
          </a:p>
          <a:p>
            <a:pPr algn="l"/>
            <a:endParaRPr lang="en-US" sz="1100" dirty="0"/>
          </a:p>
        </p:txBody>
      </p:sp>
      <p:graphicFrame>
        <p:nvGraphicFramePr>
          <p:cNvPr id="4" name="Table 3">
            <a:extLst>
              <a:ext uri="{FF2B5EF4-FFF2-40B4-BE49-F238E27FC236}">
                <a16:creationId xmlns:a16="http://schemas.microsoft.com/office/drawing/2014/main" id="{AC188815-EE37-4C9E-B3F8-0B30D22D3DC3}"/>
              </a:ext>
            </a:extLst>
          </p:cNvPr>
          <p:cNvGraphicFramePr>
            <a:graphicFrameLocks noGrp="1"/>
          </p:cNvGraphicFramePr>
          <p:nvPr/>
        </p:nvGraphicFramePr>
        <p:xfrm>
          <a:off x="520185" y="1268413"/>
          <a:ext cx="3655498" cy="2865043"/>
        </p:xfrm>
        <a:graphic>
          <a:graphicData uri="http://schemas.openxmlformats.org/drawingml/2006/table">
            <a:tbl>
              <a:tblPr/>
              <a:tblGrid>
                <a:gridCol w="2428478">
                  <a:extLst>
                    <a:ext uri="{9D8B030D-6E8A-4147-A177-3AD203B41FA5}">
                      <a16:colId xmlns:a16="http://schemas.microsoft.com/office/drawing/2014/main" val="4211116727"/>
                    </a:ext>
                  </a:extLst>
                </a:gridCol>
                <a:gridCol w="1227020">
                  <a:extLst>
                    <a:ext uri="{9D8B030D-6E8A-4147-A177-3AD203B41FA5}">
                      <a16:colId xmlns:a16="http://schemas.microsoft.com/office/drawing/2014/main" val="2874175893"/>
                    </a:ext>
                  </a:extLst>
                </a:gridCol>
              </a:tblGrid>
              <a:tr h="385137">
                <a:tc>
                  <a:txBody>
                    <a:bodyPr/>
                    <a:lstStyle/>
                    <a:p>
                      <a:pPr algn="l" fontAlgn="ctr"/>
                      <a:r>
                        <a:rPr lang="en-AU" sz="800" b="1" i="0" u="none" strike="noStrike" dirty="0">
                          <a:solidFill>
                            <a:srgbClr val="FFFFFF"/>
                          </a:solidFill>
                          <a:effectLst/>
                          <a:latin typeface="+mn-lt"/>
                        </a:rPr>
                        <a:t>Payment Date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800" b="1" i="0" u="none" strike="noStrike">
                          <a:solidFill>
                            <a:srgbClr val="FFFFFF"/>
                          </a:solidFill>
                          <a:effectLst/>
                          <a:latin typeface="+mn-lt"/>
                        </a:rPr>
                        <a:t>Amt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extLst>
                  <a:ext uri="{0D108BD9-81ED-4DB2-BD59-A6C34878D82A}">
                    <a16:rowId xmlns:a16="http://schemas.microsoft.com/office/drawing/2014/main" val="1056578387"/>
                  </a:ext>
                </a:extLst>
              </a:tr>
              <a:tr h="225446">
                <a:tc>
                  <a:txBody>
                    <a:bodyPr/>
                    <a:lstStyle/>
                    <a:p>
                      <a:pPr algn="l" fontAlgn="ctr"/>
                      <a:r>
                        <a:rPr lang="en-AU" sz="1000" b="0" i="0" u="none" strike="noStrike" dirty="0">
                          <a:solidFill>
                            <a:srgbClr val="000000"/>
                          </a:solidFill>
                          <a:effectLst/>
                          <a:latin typeface="+mn-lt"/>
                        </a:rPr>
                        <a:t>Jul-24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-$3.0m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5493371"/>
                  </a:ext>
                </a:extLst>
              </a:tr>
              <a:tr h="225446">
                <a:tc>
                  <a:txBody>
                    <a:bodyPr/>
                    <a:lstStyle/>
                    <a:p>
                      <a:pPr algn="l" fontAlgn="ctr"/>
                      <a:r>
                        <a:rPr lang="en-AU" sz="1000" b="0" i="0" u="none" strike="noStrike">
                          <a:solidFill>
                            <a:srgbClr val="000000"/>
                          </a:solidFill>
                          <a:effectLst/>
                          <a:latin typeface="+mn-lt"/>
                        </a:rPr>
                        <a:t>Jul-25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-$3.1m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3376030182"/>
                  </a:ext>
                </a:extLst>
              </a:tr>
              <a:tr h="225446">
                <a:tc>
                  <a:txBody>
                    <a:bodyPr/>
                    <a:lstStyle/>
                    <a:p>
                      <a:pPr algn="l" fontAlgn="ctr"/>
                      <a:r>
                        <a:rPr lang="en-AU" sz="1000" b="0" i="0" u="none" strike="noStrike">
                          <a:solidFill>
                            <a:srgbClr val="000000"/>
                          </a:solidFill>
                          <a:effectLst/>
                          <a:latin typeface="+mn-lt"/>
                        </a:rPr>
                        <a:t>Jul-26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dirty="0">
                          <a:solidFill>
                            <a:srgbClr val="000000"/>
                          </a:solidFill>
                          <a:effectLst/>
                          <a:latin typeface="+mn-lt"/>
                        </a:rPr>
                        <a:t>-$3.1m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5528636"/>
                  </a:ext>
                </a:extLst>
              </a:tr>
              <a:tr h="225446">
                <a:tc>
                  <a:txBody>
                    <a:bodyPr/>
                    <a:lstStyle/>
                    <a:p>
                      <a:pPr algn="l" fontAlgn="ctr"/>
                      <a:r>
                        <a:rPr lang="en-AU" sz="1000" b="0" i="0" u="none" strike="noStrike">
                          <a:solidFill>
                            <a:srgbClr val="000000"/>
                          </a:solidFill>
                          <a:effectLst/>
                          <a:latin typeface="+mn-lt"/>
                        </a:rPr>
                        <a:t>Jul-27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-$28.2m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3403246119"/>
                  </a:ext>
                </a:extLst>
              </a:tr>
              <a:tr h="225446">
                <a:tc>
                  <a:txBody>
                    <a:bodyPr/>
                    <a:lstStyle/>
                    <a:p>
                      <a:pPr algn="l" fontAlgn="ctr"/>
                      <a:r>
                        <a:rPr lang="en-AU" sz="1000" b="0" i="0" u="none" strike="noStrike">
                          <a:solidFill>
                            <a:srgbClr val="000000"/>
                          </a:solidFill>
                          <a:effectLst/>
                          <a:latin typeface="+mn-lt"/>
                        </a:rPr>
                        <a:t>Jul-28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-$28.8m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0651832"/>
                  </a:ext>
                </a:extLst>
              </a:tr>
              <a:tr h="225446">
                <a:tc>
                  <a:txBody>
                    <a:bodyPr/>
                    <a:lstStyle/>
                    <a:p>
                      <a:pPr algn="l" fontAlgn="ctr"/>
                      <a:r>
                        <a:rPr lang="en-AU" sz="1000" b="0" i="0" u="none" strike="noStrike">
                          <a:solidFill>
                            <a:srgbClr val="000000"/>
                          </a:solidFill>
                          <a:effectLst/>
                          <a:latin typeface="+mn-lt"/>
                        </a:rPr>
                        <a:t>Jul-29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-$4.5m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1143335485"/>
                  </a:ext>
                </a:extLst>
              </a:tr>
              <a:tr h="225446">
                <a:tc>
                  <a:txBody>
                    <a:bodyPr/>
                    <a:lstStyle/>
                    <a:p>
                      <a:pPr algn="l" fontAlgn="ctr"/>
                      <a:r>
                        <a:rPr lang="en-AU" sz="1000" b="0" i="0" u="none" strike="noStrike">
                          <a:solidFill>
                            <a:srgbClr val="000000"/>
                          </a:solidFill>
                          <a:effectLst/>
                          <a:latin typeface="+mn-lt"/>
                        </a:rPr>
                        <a:t>Jul-30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-$4.6m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028871"/>
                  </a:ext>
                </a:extLst>
              </a:tr>
              <a:tr h="225446">
                <a:tc>
                  <a:txBody>
                    <a:bodyPr/>
                    <a:lstStyle/>
                    <a:p>
                      <a:pPr algn="l" fontAlgn="ctr"/>
                      <a:r>
                        <a:rPr lang="en-AU" sz="1000" b="0" i="0" u="none" strike="noStrike">
                          <a:solidFill>
                            <a:srgbClr val="000000"/>
                          </a:solidFill>
                          <a:effectLst/>
                          <a:latin typeface="+mn-lt"/>
                        </a:rPr>
                        <a:t>Jul-31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dirty="0">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900250983"/>
                  </a:ext>
                </a:extLst>
              </a:tr>
              <a:tr h="225446">
                <a:tc>
                  <a:txBody>
                    <a:bodyPr/>
                    <a:lstStyle/>
                    <a:p>
                      <a:pPr algn="l" fontAlgn="ctr"/>
                      <a:r>
                        <a:rPr lang="en-AU" sz="1000" b="0" i="0" u="none" strike="noStrike">
                          <a:solidFill>
                            <a:srgbClr val="000000"/>
                          </a:solidFill>
                          <a:effectLst/>
                          <a:latin typeface="+mn-lt"/>
                        </a:rPr>
                        <a:t>Jul-32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8530"/>
                  </a:ext>
                </a:extLst>
              </a:tr>
              <a:tr h="225446">
                <a:tc>
                  <a:txBody>
                    <a:bodyPr/>
                    <a:lstStyle/>
                    <a:p>
                      <a:pPr algn="l" fontAlgn="ctr"/>
                      <a:r>
                        <a:rPr lang="en-AU" sz="1000" b="0" i="0" u="none" strike="noStrike">
                          <a:solidFill>
                            <a:srgbClr val="000000"/>
                          </a:solidFill>
                          <a:effectLst/>
                          <a:latin typeface="+mn-lt"/>
                        </a:rPr>
                        <a:t>Jul-33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dirty="0">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1413350991"/>
                  </a:ext>
                </a:extLst>
              </a:tr>
              <a:tr h="225446">
                <a:tc>
                  <a:txBody>
                    <a:bodyPr/>
                    <a:lstStyle/>
                    <a:p>
                      <a:pPr algn="l" fontAlgn="b"/>
                      <a:endParaRPr lang="en-AU" sz="1100" b="0" i="0" u="none" strike="noStrike">
                        <a:solidFill>
                          <a:srgbClr val="000000"/>
                        </a:solidFill>
                        <a:effectLst/>
                        <a:latin typeface="+mn-lt"/>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AU" sz="1000" b="0" i="0" u="none" strike="noStrike" dirty="0">
                          <a:solidFill>
                            <a:srgbClr val="000000"/>
                          </a:solidFill>
                          <a:effectLst/>
                          <a:latin typeface="+mn-lt"/>
                        </a:rPr>
                        <a:t>-$80.0m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4061787"/>
                  </a:ext>
                </a:extLst>
              </a:tr>
            </a:tbl>
          </a:graphicData>
        </a:graphic>
      </p:graphicFrame>
      <p:sp>
        <p:nvSpPr>
          <p:cNvPr id="2" name="Rectangle 1">
            <a:extLst>
              <a:ext uri="{FF2B5EF4-FFF2-40B4-BE49-F238E27FC236}">
                <a16:creationId xmlns:a16="http://schemas.microsoft.com/office/drawing/2014/main" id="{631CA9E5-0E32-4688-9A00-DDA7A9F9315C}"/>
              </a:ext>
            </a:extLst>
          </p:cNvPr>
          <p:cNvSpPr/>
          <p:nvPr/>
        </p:nvSpPr>
        <p:spPr>
          <a:xfrm>
            <a:off x="5777450" y="4217437"/>
            <a:ext cx="3727694" cy="8086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r>
              <a:rPr lang="en-AU" sz="1200" b="1" dirty="0">
                <a:solidFill>
                  <a:schemeClr val="bg1"/>
                </a:solidFill>
              </a:rPr>
              <a:t>Will be modelled in further detail to consider time and cost impact of interest on cashflow</a:t>
            </a:r>
          </a:p>
        </p:txBody>
      </p:sp>
    </p:spTree>
    <p:extLst>
      <p:ext uri="{BB962C8B-B14F-4D97-AF65-F5344CB8AC3E}">
        <p14:creationId xmlns:p14="http://schemas.microsoft.com/office/powerpoint/2010/main" val="405995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Sandy Bay – V3B-1 Consolidated Cashflow</a:t>
            </a:r>
            <a:br>
              <a:rPr lang="en-AU" dirty="0"/>
            </a:br>
            <a:r>
              <a:rPr lang="en-AU" dirty="0"/>
              <a:t>High Level Staging Timeline</a:t>
            </a:r>
          </a:p>
        </p:txBody>
      </p:sp>
      <p:pic>
        <p:nvPicPr>
          <p:cNvPr id="3" name="Picture 2">
            <a:extLst>
              <a:ext uri="{FF2B5EF4-FFF2-40B4-BE49-F238E27FC236}">
                <a16:creationId xmlns:a16="http://schemas.microsoft.com/office/drawing/2014/main" id="{3AF1A3FC-894C-4454-A3B5-C598353BF0C3}"/>
              </a:ext>
            </a:extLst>
          </p:cNvPr>
          <p:cNvPicPr>
            <a:picLocks noChangeAspect="1"/>
          </p:cNvPicPr>
          <p:nvPr/>
        </p:nvPicPr>
        <p:blipFill>
          <a:blip r:embed="rId4"/>
          <a:stretch>
            <a:fillRect/>
          </a:stretch>
        </p:blipFill>
        <p:spPr>
          <a:xfrm>
            <a:off x="281221" y="868341"/>
            <a:ext cx="9556266" cy="4424197"/>
          </a:xfrm>
          <a:prstGeom prst="rect">
            <a:avLst/>
          </a:prstGeom>
        </p:spPr>
      </p:pic>
      <p:sp>
        <p:nvSpPr>
          <p:cNvPr id="7" name="TextBox 6">
            <a:extLst>
              <a:ext uri="{FF2B5EF4-FFF2-40B4-BE49-F238E27FC236}">
                <a16:creationId xmlns:a16="http://schemas.microsoft.com/office/drawing/2014/main" id="{975EA51D-5F01-44FE-9226-8EEC200E5D05}"/>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168678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750053" y="3637715"/>
            <a:ext cx="7165511" cy="2215991"/>
          </a:xfrm>
        </p:spPr>
        <p:txBody>
          <a:bodyPr/>
          <a:lstStyle/>
          <a:p>
            <a:r>
              <a:rPr lang="en-US" dirty="0"/>
              <a:t>RLV &amp; DEVELOPMENT MARGINS BY PRECINCT / BUILDING – </a:t>
            </a:r>
            <a:br>
              <a:rPr lang="en-US" dirty="0"/>
            </a:br>
            <a:r>
              <a:rPr lang="en-AU" dirty="0"/>
              <a:t>WT Partnership Costs</a:t>
            </a:r>
            <a:endParaRPr lang="en-US" dirty="0"/>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551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1 - WT Partnership Costs</a:t>
            </a:r>
          </a:p>
        </p:txBody>
      </p:sp>
      <p:sp>
        <p:nvSpPr>
          <p:cNvPr id="4" name="TextBox 3">
            <a:extLst>
              <a:ext uri="{FF2B5EF4-FFF2-40B4-BE49-F238E27FC236}">
                <a16:creationId xmlns:a16="http://schemas.microsoft.com/office/drawing/2014/main" id="{05E53B5C-0427-4008-A07F-18B36FD1B139}"/>
              </a:ext>
            </a:extLst>
          </p:cNvPr>
          <p:cNvSpPr txBox="1"/>
          <p:nvPr/>
        </p:nvSpPr>
        <p:spPr>
          <a:xfrm>
            <a:off x="3709116" y="6354147"/>
            <a:ext cx="8901404" cy="153888"/>
          </a:xfrm>
          <a:prstGeom prst="rect">
            <a:avLst/>
          </a:prstGeom>
          <a:ln>
            <a:noFill/>
          </a:ln>
        </p:spPr>
        <p:txBody>
          <a:bodyPr vert="horz" wrap="square" lIns="0" tIns="0" rIns="0" bIns="0" rtlCol="0">
            <a:spAutoFit/>
          </a:bodyPr>
          <a:lstStyle/>
          <a:p>
            <a:pPr algn="l"/>
            <a:r>
              <a:rPr lang="en-AU" sz="1000" b="1" i="1" dirty="0"/>
              <a:t>* Note – the cashflow assumes that full Grant funding is received for the Sports Precinct assets </a:t>
            </a:r>
          </a:p>
        </p:txBody>
      </p:sp>
      <p:sp>
        <p:nvSpPr>
          <p:cNvPr id="7" name="TextBox 6">
            <a:extLst>
              <a:ext uri="{FF2B5EF4-FFF2-40B4-BE49-F238E27FC236}">
                <a16:creationId xmlns:a16="http://schemas.microsoft.com/office/drawing/2014/main" id="{236D2A67-BDB0-4B12-B5A1-E5956229964B}"/>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12BBFEEC-0479-45EB-B7D9-A00713A187D2}"/>
              </a:ext>
            </a:extLst>
          </p:cNvPr>
          <p:cNvPicPr>
            <a:picLocks noChangeAspect="1"/>
          </p:cNvPicPr>
          <p:nvPr/>
        </p:nvPicPr>
        <p:blipFill>
          <a:blip r:embed="rId4"/>
          <a:stretch>
            <a:fillRect/>
          </a:stretch>
        </p:blipFill>
        <p:spPr>
          <a:xfrm>
            <a:off x="356056" y="774523"/>
            <a:ext cx="9095512" cy="5370066"/>
          </a:xfrm>
          <a:prstGeom prst="rect">
            <a:avLst/>
          </a:prstGeom>
        </p:spPr>
      </p:pic>
      <p:sp>
        <p:nvSpPr>
          <p:cNvPr id="3" name="TextBox 2">
            <a:extLst>
              <a:ext uri="{FF2B5EF4-FFF2-40B4-BE49-F238E27FC236}">
                <a16:creationId xmlns:a16="http://schemas.microsoft.com/office/drawing/2014/main" id="{DD0DF2FC-DB3A-4A85-9953-FA87B21A8256}"/>
              </a:ext>
            </a:extLst>
          </p:cNvPr>
          <p:cNvSpPr txBox="1"/>
          <p:nvPr/>
        </p:nvSpPr>
        <p:spPr>
          <a:xfrm>
            <a:off x="6127102" y="602286"/>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4B13CBDA-759B-4EE8-859D-3DDBF2C4E567}"/>
              </a:ext>
            </a:extLst>
          </p:cNvPr>
          <p:cNvSpPr txBox="1"/>
          <p:nvPr/>
        </p:nvSpPr>
        <p:spPr>
          <a:xfrm>
            <a:off x="8618375" y="598599"/>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51206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2 - WT Partnership Costs</a:t>
            </a:r>
          </a:p>
        </p:txBody>
      </p:sp>
      <p:sp>
        <p:nvSpPr>
          <p:cNvPr id="6" name="TextBox 5">
            <a:extLst>
              <a:ext uri="{FF2B5EF4-FFF2-40B4-BE49-F238E27FC236}">
                <a16:creationId xmlns:a16="http://schemas.microsoft.com/office/drawing/2014/main" id="{B00A1010-C909-4128-B15F-12ECFB291D32}"/>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24C52FDA-8164-4922-8F36-206F273B7375}"/>
              </a:ext>
            </a:extLst>
          </p:cNvPr>
          <p:cNvPicPr>
            <a:picLocks noChangeAspect="1"/>
          </p:cNvPicPr>
          <p:nvPr/>
        </p:nvPicPr>
        <p:blipFill>
          <a:blip r:embed="rId4"/>
          <a:stretch>
            <a:fillRect/>
          </a:stretch>
        </p:blipFill>
        <p:spPr>
          <a:xfrm>
            <a:off x="273052" y="703523"/>
            <a:ext cx="6571228" cy="5669545"/>
          </a:xfrm>
          <a:prstGeom prst="rect">
            <a:avLst/>
          </a:prstGeom>
        </p:spPr>
      </p:pic>
      <p:sp>
        <p:nvSpPr>
          <p:cNvPr id="7" name="TextBox 6">
            <a:extLst>
              <a:ext uri="{FF2B5EF4-FFF2-40B4-BE49-F238E27FC236}">
                <a16:creationId xmlns:a16="http://schemas.microsoft.com/office/drawing/2014/main" id="{5F8722C7-6B2C-423B-8905-AFD35EB1CCE3}"/>
              </a:ext>
            </a:extLst>
          </p:cNvPr>
          <p:cNvSpPr txBox="1"/>
          <p:nvPr/>
        </p:nvSpPr>
        <p:spPr>
          <a:xfrm>
            <a:off x="4351652" y="542726"/>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43A8BCE5-318A-4AAA-92A3-1C4042A5F3B2}"/>
              </a:ext>
            </a:extLst>
          </p:cNvPr>
          <p:cNvSpPr txBox="1"/>
          <p:nvPr/>
        </p:nvSpPr>
        <p:spPr>
          <a:xfrm>
            <a:off x="6158680" y="542726"/>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3226092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750053" y="4468711"/>
            <a:ext cx="7887920" cy="553998"/>
          </a:xfrm>
        </p:spPr>
        <p:txBody>
          <a:bodyPr/>
          <a:lstStyle/>
          <a:p>
            <a:r>
              <a:rPr lang="en-US" sz="4000" dirty="0"/>
              <a:t>EXECUTIVE SUMMARY</a:t>
            </a:r>
            <a:endParaRPr lang="en-US" sz="3000" dirty="0"/>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369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3 - WT Partnership Costs</a:t>
            </a:r>
          </a:p>
        </p:txBody>
      </p:sp>
      <p:sp>
        <p:nvSpPr>
          <p:cNvPr id="6" name="TextBox 5">
            <a:extLst>
              <a:ext uri="{FF2B5EF4-FFF2-40B4-BE49-F238E27FC236}">
                <a16:creationId xmlns:a16="http://schemas.microsoft.com/office/drawing/2014/main" id="{3312FB69-62F3-440F-890F-EEC04C6353AA}"/>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268DC9A6-1112-4900-84CC-EF9BF359966D}"/>
              </a:ext>
            </a:extLst>
          </p:cNvPr>
          <p:cNvPicPr>
            <a:picLocks noChangeAspect="1"/>
          </p:cNvPicPr>
          <p:nvPr/>
        </p:nvPicPr>
        <p:blipFill>
          <a:blip r:embed="rId4"/>
          <a:stretch>
            <a:fillRect/>
          </a:stretch>
        </p:blipFill>
        <p:spPr>
          <a:xfrm>
            <a:off x="285493" y="704601"/>
            <a:ext cx="6152629" cy="5656449"/>
          </a:xfrm>
          <a:prstGeom prst="rect">
            <a:avLst/>
          </a:prstGeom>
        </p:spPr>
      </p:pic>
      <p:sp>
        <p:nvSpPr>
          <p:cNvPr id="7" name="TextBox 6">
            <a:extLst>
              <a:ext uri="{FF2B5EF4-FFF2-40B4-BE49-F238E27FC236}">
                <a16:creationId xmlns:a16="http://schemas.microsoft.com/office/drawing/2014/main" id="{573A8AEF-13B5-4C84-98A5-2DFDF2C78A5C}"/>
              </a:ext>
            </a:extLst>
          </p:cNvPr>
          <p:cNvSpPr txBox="1"/>
          <p:nvPr/>
        </p:nvSpPr>
        <p:spPr>
          <a:xfrm>
            <a:off x="4009530" y="550713"/>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C117D994-2720-4351-A9A1-331398EDD253}"/>
              </a:ext>
            </a:extLst>
          </p:cNvPr>
          <p:cNvSpPr txBox="1"/>
          <p:nvPr/>
        </p:nvSpPr>
        <p:spPr>
          <a:xfrm>
            <a:off x="5816558" y="550713"/>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1304275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4 - WT Partnership Costs</a:t>
            </a:r>
          </a:p>
        </p:txBody>
      </p:sp>
      <p:sp>
        <p:nvSpPr>
          <p:cNvPr id="6" name="TextBox 5">
            <a:extLst>
              <a:ext uri="{FF2B5EF4-FFF2-40B4-BE49-F238E27FC236}">
                <a16:creationId xmlns:a16="http://schemas.microsoft.com/office/drawing/2014/main" id="{B1D067BA-3994-486B-BBD0-EEA562A54474}"/>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53CB4DE8-5A1A-4E92-BAE9-D7EDE9E1870E}"/>
              </a:ext>
            </a:extLst>
          </p:cNvPr>
          <p:cNvPicPr>
            <a:picLocks noChangeAspect="1"/>
          </p:cNvPicPr>
          <p:nvPr/>
        </p:nvPicPr>
        <p:blipFill>
          <a:blip r:embed="rId4"/>
          <a:stretch>
            <a:fillRect/>
          </a:stretch>
        </p:blipFill>
        <p:spPr>
          <a:xfrm>
            <a:off x="273052" y="1023767"/>
            <a:ext cx="8705164" cy="4494267"/>
          </a:xfrm>
          <a:prstGeom prst="rect">
            <a:avLst/>
          </a:prstGeom>
        </p:spPr>
      </p:pic>
      <p:sp>
        <p:nvSpPr>
          <p:cNvPr id="7" name="TextBox 6">
            <a:extLst>
              <a:ext uri="{FF2B5EF4-FFF2-40B4-BE49-F238E27FC236}">
                <a16:creationId xmlns:a16="http://schemas.microsoft.com/office/drawing/2014/main" id="{868F597E-3714-40CA-A236-91E9DFD8F0AE}"/>
              </a:ext>
            </a:extLst>
          </p:cNvPr>
          <p:cNvSpPr txBox="1"/>
          <p:nvPr/>
        </p:nvSpPr>
        <p:spPr>
          <a:xfrm>
            <a:off x="5612975" y="863375"/>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8811B20F-20C5-43B9-8688-010566356E7A}"/>
              </a:ext>
            </a:extLst>
          </p:cNvPr>
          <p:cNvSpPr txBox="1"/>
          <p:nvPr/>
        </p:nvSpPr>
        <p:spPr>
          <a:xfrm>
            <a:off x="8191334" y="863375"/>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114194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5 - WT Partnership Costs</a:t>
            </a:r>
          </a:p>
        </p:txBody>
      </p:sp>
      <p:sp>
        <p:nvSpPr>
          <p:cNvPr id="6" name="TextBox 5">
            <a:extLst>
              <a:ext uri="{FF2B5EF4-FFF2-40B4-BE49-F238E27FC236}">
                <a16:creationId xmlns:a16="http://schemas.microsoft.com/office/drawing/2014/main" id="{01655E0C-842E-4698-B499-64B09B58A113}"/>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9304EA92-AFC6-448B-96F6-AF538472D5CF}"/>
              </a:ext>
            </a:extLst>
          </p:cNvPr>
          <p:cNvPicPr>
            <a:picLocks noChangeAspect="1"/>
          </p:cNvPicPr>
          <p:nvPr/>
        </p:nvPicPr>
        <p:blipFill>
          <a:blip r:embed="rId4"/>
          <a:stretch>
            <a:fillRect/>
          </a:stretch>
        </p:blipFill>
        <p:spPr>
          <a:xfrm>
            <a:off x="356056" y="809129"/>
            <a:ext cx="8539128" cy="5492200"/>
          </a:xfrm>
          <a:prstGeom prst="rect">
            <a:avLst/>
          </a:prstGeom>
        </p:spPr>
      </p:pic>
      <p:sp>
        <p:nvSpPr>
          <p:cNvPr id="7" name="TextBox 6">
            <a:extLst>
              <a:ext uri="{FF2B5EF4-FFF2-40B4-BE49-F238E27FC236}">
                <a16:creationId xmlns:a16="http://schemas.microsoft.com/office/drawing/2014/main" id="{240303EF-173B-4981-BCC1-99F800CB63A9}"/>
              </a:ext>
            </a:extLst>
          </p:cNvPr>
          <p:cNvSpPr txBox="1"/>
          <p:nvPr/>
        </p:nvSpPr>
        <p:spPr>
          <a:xfrm>
            <a:off x="5747655" y="643636"/>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CD4CEF18-60D2-4872-A5AB-07272EBB4F21}"/>
              </a:ext>
            </a:extLst>
          </p:cNvPr>
          <p:cNvSpPr txBox="1"/>
          <p:nvPr/>
        </p:nvSpPr>
        <p:spPr>
          <a:xfrm>
            <a:off x="8108302" y="643636"/>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2530882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481781" y="3360716"/>
            <a:ext cx="8318090" cy="2769989"/>
          </a:xfrm>
        </p:spPr>
        <p:txBody>
          <a:bodyPr/>
          <a:lstStyle/>
          <a:p>
            <a:r>
              <a:rPr lang="en-US" dirty="0"/>
              <a:t>RLV &amp; DEVELOPMENT MARGINS BY PRECINCT / BUILDING – </a:t>
            </a:r>
            <a:br>
              <a:rPr lang="en-US" dirty="0"/>
            </a:br>
            <a:r>
              <a:rPr lang="en-AU" dirty="0"/>
              <a:t>WT Partnership Costs - ADJUSTED</a:t>
            </a:r>
            <a:endParaRPr lang="en-US" dirty="0"/>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1050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1 - WT Partnership Costs - ADJUSTED</a:t>
            </a:r>
          </a:p>
        </p:txBody>
      </p:sp>
      <p:sp>
        <p:nvSpPr>
          <p:cNvPr id="4" name="TextBox 3">
            <a:extLst>
              <a:ext uri="{FF2B5EF4-FFF2-40B4-BE49-F238E27FC236}">
                <a16:creationId xmlns:a16="http://schemas.microsoft.com/office/drawing/2014/main" id="{05E53B5C-0427-4008-A07F-18B36FD1B139}"/>
              </a:ext>
            </a:extLst>
          </p:cNvPr>
          <p:cNvSpPr txBox="1"/>
          <p:nvPr/>
        </p:nvSpPr>
        <p:spPr>
          <a:xfrm>
            <a:off x="3783760" y="6332106"/>
            <a:ext cx="8901404" cy="153888"/>
          </a:xfrm>
          <a:prstGeom prst="rect">
            <a:avLst/>
          </a:prstGeom>
          <a:ln>
            <a:noFill/>
          </a:ln>
        </p:spPr>
        <p:txBody>
          <a:bodyPr vert="horz" wrap="square" lIns="0" tIns="0" rIns="0" bIns="0" rtlCol="0">
            <a:spAutoFit/>
          </a:bodyPr>
          <a:lstStyle/>
          <a:p>
            <a:pPr algn="l"/>
            <a:r>
              <a:rPr lang="en-AU" sz="1000" b="1" i="1" dirty="0"/>
              <a:t>* Note – the cashflow assumes that full Grant funding is received for the Sports Precinct Assets </a:t>
            </a:r>
          </a:p>
        </p:txBody>
      </p:sp>
      <p:sp>
        <p:nvSpPr>
          <p:cNvPr id="7" name="TextBox 6">
            <a:extLst>
              <a:ext uri="{FF2B5EF4-FFF2-40B4-BE49-F238E27FC236}">
                <a16:creationId xmlns:a16="http://schemas.microsoft.com/office/drawing/2014/main" id="{29B02C33-7D3F-499A-9913-BC5D640DDE12}"/>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6F257338-E991-47D9-9456-7163457C2189}"/>
              </a:ext>
            </a:extLst>
          </p:cNvPr>
          <p:cNvPicPr>
            <a:picLocks noChangeAspect="1"/>
          </p:cNvPicPr>
          <p:nvPr/>
        </p:nvPicPr>
        <p:blipFill>
          <a:blip r:embed="rId4"/>
          <a:stretch>
            <a:fillRect/>
          </a:stretch>
        </p:blipFill>
        <p:spPr>
          <a:xfrm>
            <a:off x="356057" y="1138324"/>
            <a:ext cx="8607726" cy="5082073"/>
          </a:xfrm>
          <a:prstGeom prst="rect">
            <a:avLst/>
          </a:prstGeom>
        </p:spPr>
      </p:pic>
      <p:sp>
        <p:nvSpPr>
          <p:cNvPr id="8" name="TextBox 7">
            <a:extLst>
              <a:ext uri="{FF2B5EF4-FFF2-40B4-BE49-F238E27FC236}">
                <a16:creationId xmlns:a16="http://schemas.microsoft.com/office/drawing/2014/main" id="{98AA137F-6EA8-42EA-91B2-FA63140E2643}"/>
              </a:ext>
            </a:extLst>
          </p:cNvPr>
          <p:cNvSpPr txBox="1"/>
          <p:nvPr/>
        </p:nvSpPr>
        <p:spPr>
          <a:xfrm>
            <a:off x="5791197" y="967094"/>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9" name="TextBox 8">
            <a:extLst>
              <a:ext uri="{FF2B5EF4-FFF2-40B4-BE49-F238E27FC236}">
                <a16:creationId xmlns:a16="http://schemas.microsoft.com/office/drawing/2014/main" id="{E92DB2F3-3930-4320-A3A3-D9F5593CD178}"/>
              </a:ext>
            </a:extLst>
          </p:cNvPr>
          <p:cNvSpPr txBox="1"/>
          <p:nvPr/>
        </p:nvSpPr>
        <p:spPr>
          <a:xfrm>
            <a:off x="8151844" y="967094"/>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2755765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2 - WT Partnership Costs - ADJUSTED</a:t>
            </a:r>
          </a:p>
        </p:txBody>
      </p:sp>
      <p:sp>
        <p:nvSpPr>
          <p:cNvPr id="6" name="TextBox 5">
            <a:extLst>
              <a:ext uri="{FF2B5EF4-FFF2-40B4-BE49-F238E27FC236}">
                <a16:creationId xmlns:a16="http://schemas.microsoft.com/office/drawing/2014/main" id="{ED782E2A-FE34-448F-9930-DA2703C59910}"/>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0533DB71-2374-4035-AC20-8C13886E302F}"/>
              </a:ext>
            </a:extLst>
          </p:cNvPr>
          <p:cNvPicPr>
            <a:picLocks noChangeAspect="1"/>
          </p:cNvPicPr>
          <p:nvPr/>
        </p:nvPicPr>
        <p:blipFill>
          <a:blip r:embed="rId4"/>
          <a:stretch>
            <a:fillRect/>
          </a:stretch>
        </p:blipFill>
        <p:spPr>
          <a:xfrm>
            <a:off x="291712" y="709122"/>
            <a:ext cx="6550736" cy="5651864"/>
          </a:xfrm>
          <a:prstGeom prst="rect">
            <a:avLst/>
          </a:prstGeom>
        </p:spPr>
      </p:pic>
      <p:sp>
        <p:nvSpPr>
          <p:cNvPr id="7" name="TextBox 6">
            <a:extLst>
              <a:ext uri="{FF2B5EF4-FFF2-40B4-BE49-F238E27FC236}">
                <a16:creationId xmlns:a16="http://schemas.microsoft.com/office/drawing/2014/main" id="{0977615E-8E83-4B31-9DE1-588897378EBB}"/>
              </a:ext>
            </a:extLst>
          </p:cNvPr>
          <p:cNvSpPr txBox="1"/>
          <p:nvPr/>
        </p:nvSpPr>
        <p:spPr>
          <a:xfrm>
            <a:off x="4435149" y="543152"/>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3AF6421F-7C00-49F9-A513-7B4F3FE82456}"/>
              </a:ext>
            </a:extLst>
          </p:cNvPr>
          <p:cNvSpPr txBox="1"/>
          <p:nvPr/>
        </p:nvSpPr>
        <p:spPr>
          <a:xfrm>
            <a:off x="6211078" y="543152"/>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2151901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3 - WT Partnership Costs - ADJUSTED</a:t>
            </a:r>
          </a:p>
        </p:txBody>
      </p:sp>
      <p:sp>
        <p:nvSpPr>
          <p:cNvPr id="6" name="TextBox 5">
            <a:extLst>
              <a:ext uri="{FF2B5EF4-FFF2-40B4-BE49-F238E27FC236}">
                <a16:creationId xmlns:a16="http://schemas.microsoft.com/office/drawing/2014/main" id="{66A38ED5-3090-4355-9A75-D23FCF7AFEA7}"/>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EDD7F0CD-F7AE-4D30-8C0F-948CED9CD7EB}"/>
              </a:ext>
            </a:extLst>
          </p:cNvPr>
          <p:cNvPicPr>
            <a:picLocks noChangeAspect="1"/>
          </p:cNvPicPr>
          <p:nvPr/>
        </p:nvPicPr>
        <p:blipFill>
          <a:blip r:embed="rId4"/>
          <a:stretch>
            <a:fillRect/>
          </a:stretch>
        </p:blipFill>
        <p:spPr>
          <a:xfrm>
            <a:off x="273052" y="789991"/>
            <a:ext cx="6682448" cy="5583077"/>
          </a:xfrm>
          <a:prstGeom prst="rect">
            <a:avLst/>
          </a:prstGeom>
        </p:spPr>
      </p:pic>
      <p:sp>
        <p:nvSpPr>
          <p:cNvPr id="7" name="TextBox 6">
            <a:extLst>
              <a:ext uri="{FF2B5EF4-FFF2-40B4-BE49-F238E27FC236}">
                <a16:creationId xmlns:a16="http://schemas.microsoft.com/office/drawing/2014/main" id="{2EA1DDB2-D968-4147-8188-A8E087C3CDFF}"/>
              </a:ext>
            </a:extLst>
          </p:cNvPr>
          <p:cNvSpPr txBox="1"/>
          <p:nvPr/>
        </p:nvSpPr>
        <p:spPr>
          <a:xfrm>
            <a:off x="4435149" y="642677"/>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8EB08CE0-4DBA-44F1-8474-0261D62BC99B}"/>
              </a:ext>
            </a:extLst>
          </p:cNvPr>
          <p:cNvSpPr txBox="1"/>
          <p:nvPr/>
        </p:nvSpPr>
        <p:spPr>
          <a:xfrm>
            <a:off x="6211078" y="642677"/>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364856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4 - WT Partnership Costs - ADJUSTED</a:t>
            </a:r>
          </a:p>
        </p:txBody>
      </p:sp>
      <p:sp>
        <p:nvSpPr>
          <p:cNvPr id="6" name="TextBox 5">
            <a:extLst>
              <a:ext uri="{FF2B5EF4-FFF2-40B4-BE49-F238E27FC236}">
                <a16:creationId xmlns:a16="http://schemas.microsoft.com/office/drawing/2014/main" id="{E757A788-5B2E-4E73-984D-CAB897BE0714}"/>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356C7617-6543-49BA-852F-04F0D6BEF66A}"/>
              </a:ext>
            </a:extLst>
          </p:cNvPr>
          <p:cNvPicPr>
            <a:picLocks noChangeAspect="1"/>
          </p:cNvPicPr>
          <p:nvPr/>
        </p:nvPicPr>
        <p:blipFill>
          <a:blip r:embed="rId4"/>
          <a:stretch>
            <a:fillRect/>
          </a:stretch>
        </p:blipFill>
        <p:spPr>
          <a:xfrm>
            <a:off x="273052" y="906092"/>
            <a:ext cx="8606753" cy="4443460"/>
          </a:xfrm>
          <a:prstGeom prst="rect">
            <a:avLst/>
          </a:prstGeom>
        </p:spPr>
      </p:pic>
      <p:sp>
        <p:nvSpPr>
          <p:cNvPr id="7" name="TextBox 6">
            <a:extLst>
              <a:ext uri="{FF2B5EF4-FFF2-40B4-BE49-F238E27FC236}">
                <a16:creationId xmlns:a16="http://schemas.microsoft.com/office/drawing/2014/main" id="{A86A5C36-0760-4C53-BEAD-7FD34261EB07}"/>
              </a:ext>
            </a:extLst>
          </p:cNvPr>
          <p:cNvSpPr txBox="1"/>
          <p:nvPr/>
        </p:nvSpPr>
        <p:spPr>
          <a:xfrm>
            <a:off x="5912670" y="748995"/>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A21D4A3F-91CD-466B-BFD5-6877A702AF4D}"/>
              </a:ext>
            </a:extLst>
          </p:cNvPr>
          <p:cNvSpPr txBox="1"/>
          <p:nvPr/>
        </p:nvSpPr>
        <p:spPr>
          <a:xfrm>
            <a:off x="8092923" y="748995"/>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1810068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Precinct 5 - WT Partnership Costs - ADJUSTED</a:t>
            </a:r>
          </a:p>
        </p:txBody>
      </p:sp>
      <p:sp>
        <p:nvSpPr>
          <p:cNvPr id="6" name="TextBox 5">
            <a:extLst>
              <a:ext uri="{FF2B5EF4-FFF2-40B4-BE49-F238E27FC236}">
                <a16:creationId xmlns:a16="http://schemas.microsoft.com/office/drawing/2014/main" id="{2C6C832D-C1B4-4ECE-87A5-29AEFDE95C50}"/>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F7BE6DFC-76AF-4E11-86C3-192557A3C269}"/>
              </a:ext>
            </a:extLst>
          </p:cNvPr>
          <p:cNvPicPr>
            <a:picLocks noChangeAspect="1"/>
          </p:cNvPicPr>
          <p:nvPr/>
        </p:nvPicPr>
        <p:blipFill>
          <a:blip r:embed="rId4"/>
          <a:stretch>
            <a:fillRect/>
          </a:stretch>
        </p:blipFill>
        <p:spPr>
          <a:xfrm>
            <a:off x="297422" y="857662"/>
            <a:ext cx="8444242" cy="5431171"/>
          </a:xfrm>
          <a:prstGeom prst="rect">
            <a:avLst/>
          </a:prstGeom>
        </p:spPr>
      </p:pic>
      <p:sp>
        <p:nvSpPr>
          <p:cNvPr id="7" name="TextBox 6">
            <a:extLst>
              <a:ext uri="{FF2B5EF4-FFF2-40B4-BE49-F238E27FC236}">
                <a16:creationId xmlns:a16="http://schemas.microsoft.com/office/drawing/2014/main" id="{3D3B95D7-8E99-42B8-990E-5AABC1B3A813}"/>
              </a:ext>
            </a:extLst>
          </p:cNvPr>
          <p:cNvSpPr txBox="1"/>
          <p:nvPr/>
        </p:nvSpPr>
        <p:spPr>
          <a:xfrm>
            <a:off x="5769605" y="717895"/>
            <a:ext cx="1573763" cy="153888"/>
          </a:xfrm>
          <a:prstGeom prst="rect">
            <a:avLst/>
          </a:prstGeom>
          <a:ln>
            <a:noFill/>
          </a:ln>
        </p:spPr>
        <p:txBody>
          <a:bodyPr vert="horz" wrap="square" lIns="0" tIns="0" rIns="0" bIns="0" rtlCol="0">
            <a:spAutoFit/>
          </a:bodyPr>
          <a:lstStyle/>
          <a:p>
            <a:pPr algn="l"/>
            <a:r>
              <a:rPr lang="en-AU" sz="1000" b="1" dirty="0"/>
              <a:t>Scenario 1 </a:t>
            </a:r>
          </a:p>
        </p:txBody>
      </p:sp>
      <p:sp>
        <p:nvSpPr>
          <p:cNvPr id="8" name="TextBox 7">
            <a:extLst>
              <a:ext uri="{FF2B5EF4-FFF2-40B4-BE49-F238E27FC236}">
                <a16:creationId xmlns:a16="http://schemas.microsoft.com/office/drawing/2014/main" id="{3EE20D5C-414D-43EA-81B0-D39249A8EAF5}"/>
              </a:ext>
            </a:extLst>
          </p:cNvPr>
          <p:cNvSpPr txBox="1"/>
          <p:nvPr/>
        </p:nvSpPr>
        <p:spPr>
          <a:xfrm>
            <a:off x="7949858" y="717895"/>
            <a:ext cx="1573763" cy="153888"/>
          </a:xfrm>
          <a:prstGeom prst="rect">
            <a:avLst/>
          </a:prstGeom>
          <a:ln>
            <a:noFill/>
          </a:ln>
        </p:spPr>
        <p:txBody>
          <a:bodyPr vert="horz" wrap="square" lIns="0" tIns="0" rIns="0" bIns="0" rtlCol="0">
            <a:spAutoFit/>
          </a:bodyPr>
          <a:lstStyle/>
          <a:p>
            <a:pPr algn="l"/>
            <a:r>
              <a:rPr lang="en-AU" sz="1000" b="1" dirty="0"/>
              <a:t>Scenario 2 </a:t>
            </a:r>
          </a:p>
        </p:txBody>
      </p:sp>
    </p:spTree>
    <p:extLst>
      <p:ext uri="{BB962C8B-B14F-4D97-AF65-F5344CB8AC3E}">
        <p14:creationId xmlns:p14="http://schemas.microsoft.com/office/powerpoint/2010/main" val="4115708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09D9-EBBF-0749-92D9-33C694CE5DE8}"/>
              </a:ext>
            </a:extLst>
          </p:cNvPr>
          <p:cNvSpPr>
            <a:spLocks noGrp="1"/>
          </p:cNvSpPr>
          <p:nvPr>
            <p:ph type="ctrTitle"/>
          </p:nvPr>
        </p:nvSpPr>
        <p:spPr>
          <a:xfrm>
            <a:off x="750053" y="4191712"/>
            <a:ext cx="7165511" cy="1107996"/>
          </a:xfrm>
        </p:spPr>
        <p:txBody>
          <a:bodyPr/>
          <a:lstStyle/>
          <a:p>
            <a:r>
              <a:rPr lang="en-US" dirty="0"/>
              <a:t>VERSION V3B-1             GENERAL ASSUMPTIONS</a:t>
            </a:r>
          </a:p>
        </p:txBody>
      </p:sp>
      <p:pic>
        <p:nvPicPr>
          <p:cNvPr id="3" name="Picture 7">
            <a:extLst>
              <a:ext uri="{FF2B5EF4-FFF2-40B4-BE49-F238E27FC236}">
                <a16:creationId xmlns:a16="http://schemas.microsoft.com/office/drawing/2014/main" id="{9DF67809-724F-45E5-A7B6-799E44E9E1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C5F259C7-3C44-48FF-9088-117F1D2A45A1}"/>
              </a:ext>
            </a:extLst>
          </p:cNvPr>
          <p:cNvSpPr txBox="1"/>
          <p:nvPr/>
        </p:nvSpPr>
        <p:spPr>
          <a:xfrm>
            <a:off x="429208" y="6382139"/>
            <a:ext cx="1940768" cy="184666"/>
          </a:xfrm>
          <a:prstGeom prst="rect">
            <a:avLst/>
          </a:prstGeom>
          <a:ln>
            <a:noFill/>
          </a:ln>
        </p:spPr>
        <p:txBody>
          <a:bodyPr vert="horz" wrap="square" lIns="0" tIns="0" rIns="0" bIns="0" rtlCol="0">
            <a:spAutoFit/>
          </a:bodyPr>
          <a:lstStyle/>
          <a:p>
            <a:pPr algn="l"/>
            <a:r>
              <a:rPr lang="en-AU" sz="1200" b="1" dirty="0">
                <a:solidFill>
                  <a:schemeClr val="accent2"/>
                </a:solidFill>
              </a:rPr>
              <a:t>WORKING DRAFT ONLY</a:t>
            </a:r>
          </a:p>
        </p:txBody>
      </p:sp>
    </p:spTree>
    <p:extLst>
      <p:ext uri="{BB962C8B-B14F-4D97-AF65-F5344CB8AC3E}">
        <p14:creationId xmlns:p14="http://schemas.microsoft.com/office/powerpoint/2010/main" val="3516504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The Ask – UPPL is seeking an equity injection from UTAS, or market facing, of $123m to support Precinct 1 delivery</a:t>
            </a:r>
          </a:p>
        </p:txBody>
      </p:sp>
      <p:sp>
        <p:nvSpPr>
          <p:cNvPr id="7" name="TextBox 6">
            <a:extLst>
              <a:ext uri="{FF2B5EF4-FFF2-40B4-BE49-F238E27FC236}">
                <a16:creationId xmlns:a16="http://schemas.microsoft.com/office/drawing/2014/main" id="{E00EC572-A2A5-4F93-996E-721DF6889871}"/>
              </a:ext>
            </a:extLst>
          </p:cNvPr>
          <p:cNvSpPr txBox="1"/>
          <p:nvPr/>
        </p:nvSpPr>
        <p:spPr>
          <a:xfrm>
            <a:off x="193151" y="1069691"/>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3B-1 Masterplan Modelling Scenarios</a:t>
            </a:r>
          </a:p>
        </p:txBody>
      </p:sp>
      <p:sp>
        <p:nvSpPr>
          <p:cNvPr id="9" name="TextBox 8">
            <a:extLst>
              <a:ext uri="{FF2B5EF4-FFF2-40B4-BE49-F238E27FC236}">
                <a16:creationId xmlns:a16="http://schemas.microsoft.com/office/drawing/2014/main" id="{B1E78949-5DE8-4B77-8160-DDDBBC5D6F52}"/>
              </a:ext>
            </a:extLst>
          </p:cNvPr>
          <p:cNvSpPr txBox="1"/>
          <p:nvPr/>
        </p:nvSpPr>
        <p:spPr>
          <a:xfrm>
            <a:off x="273051" y="1337578"/>
            <a:ext cx="4249186" cy="8702382"/>
          </a:xfrm>
          <a:prstGeom prst="rect">
            <a:avLst/>
          </a:prstGeom>
          <a:ln>
            <a:noFill/>
          </a:ln>
        </p:spPr>
        <p:txBody>
          <a:bodyPr vert="horz" wrap="square" lIns="0" tIns="0" rIns="0" bIns="0" rtlCol="0">
            <a:spAutoFit/>
          </a:bodyPr>
          <a:lstStyle/>
          <a:p>
            <a:pPr marL="171450" indent="-171450">
              <a:spcAft>
                <a:spcPts val="300"/>
              </a:spcAft>
              <a:buFont typeface="Arial" panose="020B0604020202020204" pitchFamily="34" charset="0"/>
              <a:buChar char="•"/>
            </a:pPr>
            <a:r>
              <a:rPr lang="en-US" sz="1100" dirty="0"/>
              <a:t>Scenario 2 Modelled UPPL as Master Land Developer (MLD) and 100% Build to Sell (BTS) developer to determine maximum site wide opportunity</a:t>
            </a:r>
          </a:p>
          <a:p>
            <a:pPr marL="628650" lvl="1" indent="-171450">
              <a:spcAft>
                <a:spcPts val="300"/>
              </a:spcAft>
              <a:buFont typeface="Arial" panose="020B0604020202020204" pitchFamily="34" charset="0"/>
              <a:buChar char="•"/>
            </a:pPr>
            <a:r>
              <a:rPr lang="en-US" sz="1000" dirty="0"/>
              <a:t>Scenario 1 was also modelled based on UPPL as delivering a Freehold RLV scheme (refer Appendix). </a:t>
            </a:r>
          </a:p>
          <a:p>
            <a:pPr marL="171450" indent="-171450">
              <a:spcAft>
                <a:spcPts val="300"/>
              </a:spcAft>
              <a:buFont typeface="Arial" panose="020B0604020202020204" pitchFamily="34" charset="0"/>
              <a:buChar char="•"/>
            </a:pPr>
            <a:r>
              <a:rPr lang="en-US" sz="1100" dirty="0"/>
              <a:t>For scenarios 1 and 2:</a:t>
            </a:r>
          </a:p>
          <a:p>
            <a:pPr marL="628650" lvl="1" indent="-171450">
              <a:spcAft>
                <a:spcPts val="300"/>
              </a:spcAft>
              <a:buFont typeface="Arial" panose="020B0604020202020204" pitchFamily="34" charset="0"/>
              <a:buChar char="•"/>
            </a:pPr>
            <a:r>
              <a:rPr lang="en-US" sz="1000" dirty="0"/>
              <a:t>Modelling has been conducted with only 5% of design completed</a:t>
            </a:r>
          </a:p>
          <a:p>
            <a:pPr marL="628650" lvl="1" indent="-171450">
              <a:spcAft>
                <a:spcPts val="300"/>
              </a:spcAft>
              <a:buFont typeface="Arial" panose="020B0604020202020204" pitchFamily="34" charset="0"/>
              <a:buChar char="•"/>
            </a:pPr>
            <a:r>
              <a:rPr lang="en-US" sz="1000" dirty="0"/>
              <a:t>Staging for is predicated on UTAS decant into the CBD</a:t>
            </a:r>
          </a:p>
          <a:p>
            <a:pPr marL="1085850" lvl="2" indent="-171450">
              <a:spcAft>
                <a:spcPts val="300"/>
              </a:spcAft>
              <a:buFont typeface="Arial" panose="020B0604020202020204" pitchFamily="34" charset="0"/>
              <a:buChar char="‒"/>
            </a:pPr>
            <a:r>
              <a:rPr lang="en-US" sz="1000" dirty="0"/>
              <a:t>Precinct 1 is the only precinct that UPPL will have vacant possession on by 2024 (except </a:t>
            </a:r>
            <a:r>
              <a:rPr lang="en-US" sz="1000" dirty="0" err="1"/>
              <a:t>UniGym</a:t>
            </a:r>
            <a:r>
              <a:rPr lang="en-US" sz="1000" dirty="0"/>
              <a:t>)</a:t>
            </a:r>
          </a:p>
          <a:p>
            <a:pPr marL="1085850" lvl="2" indent="-171450">
              <a:spcAft>
                <a:spcPts val="300"/>
              </a:spcAft>
              <a:buFont typeface="Arial" panose="020B0604020202020204" pitchFamily="34" charset="0"/>
              <a:buChar char="‒"/>
            </a:pPr>
            <a:r>
              <a:rPr lang="en-US" sz="1000" dirty="0"/>
              <a:t>Precinct 1 is the most expensive to deliver at $208m.</a:t>
            </a:r>
          </a:p>
          <a:p>
            <a:pPr marL="628650" lvl="1" indent="-171450">
              <a:spcAft>
                <a:spcPts val="300"/>
              </a:spcAft>
              <a:buFont typeface="Arial" panose="020B0604020202020204" pitchFamily="34" charset="0"/>
              <a:buChar char="•"/>
            </a:pPr>
            <a:r>
              <a:rPr lang="en-US" sz="1000" dirty="0"/>
              <a:t>$80M dividend to UTAS is modelled over Period 1. </a:t>
            </a:r>
          </a:p>
          <a:p>
            <a:pPr marL="171450" indent="-171450">
              <a:spcAft>
                <a:spcPts val="300"/>
              </a:spcAft>
              <a:buFont typeface="Arial" panose="020B0604020202020204" pitchFamily="34" charset="0"/>
              <a:buChar char="•"/>
            </a:pPr>
            <a:r>
              <a:rPr lang="en-US" sz="1100" dirty="0"/>
              <a:t>Outcome for Scenario 2:</a:t>
            </a:r>
          </a:p>
          <a:p>
            <a:pPr marL="628650" lvl="1" indent="-171450">
              <a:spcAft>
                <a:spcPts val="300"/>
              </a:spcAft>
              <a:buFont typeface="Arial" panose="020B0604020202020204" pitchFamily="34" charset="0"/>
              <a:buChar char="•"/>
            </a:pPr>
            <a:r>
              <a:rPr lang="en-US" sz="1100" dirty="0"/>
              <a:t>Cashflow is i</a:t>
            </a:r>
            <a:r>
              <a:rPr lang="en-US" sz="1000" dirty="0"/>
              <a:t>mpacted in Periods 1 and 2 by staging, return of dividend and interest payments.</a:t>
            </a:r>
          </a:p>
          <a:p>
            <a:pPr marL="628650" lvl="1" indent="-171450">
              <a:spcAft>
                <a:spcPts val="300"/>
              </a:spcAft>
              <a:buFont typeface="Arial" panose="020B0604020202020204" pitchFamily="34" charset="0"/>
              <a:buChar char="•"/>
            </a:pPr>
            <a:r>
              <a:rPr lang="en-US" sz="1000" dirty="0"/>
              <a:t>Net gross development margin of $705m is back-ended over 14 years from 2045</a:t>
            </a:r>
          </a:p>
          <a:p>
            <a:pPr marL="628650" lvl="1" indent="-171450">
              <a:spcAft>
                <a:spcPts val="300"/>
              </a:spcAft>
              <a:buFont typeface="Arial" panose="020B0604020202020204" pitchFamily="34" charset="0"/>
              <a:buChar char="•"/>
            </a:pPr>
            <a:r>
              <a:rPr lang="en-US" sz="1000" dirty="0"/>
              <a:t>The model excludes company tax, stamp duty and GST credits.</a:t>
            </a:r>
          </a:p>
          <a:p>
            <a:pPr marL="628650" lvl="1" indent="-171450">
              <a:spcAft>
                <a:spcPts val="300"/>
              </a:spcAft>
              <a:buFont typeface="Arial" panose="020B0604020202020204" pitchFamily="34" charset="0"/>
              <a:buChar char="•"/>
            </a:pPr>
            <a:r>
              <a:rPr lang="en-US" sz="1000" dirty="0"/>
              <a:t>With exception of $123m equity, scheme is being funded through debt</a:t>
            </a:r>
          </a:p>
          <a:p>
            <a:pPr marL="628650" lvl="1" indent="-171450">
              <a:spcAft>
                <a:spcPts val="300"/>
              </a:spcAft>
              <a:buFont typeface="Arial" panose="020B0604020202020204" pitchFamily="34" charset="0"/>
              <a:buChar char="•"/>
            </a:pPr>
            <a:r>
              <a:rPr lang="en-AU" sz="1000" dirty="0"/>
              <a:t>80% BTS presales to enable 100% debt coverage on costs.</a:t>
            </a:r>
            <a:endParaRPr lang="en-US" sz="1000" dirty="0"/>
          </a:p>
          <a:p>
            <a:pPr marL="171450" indent="-171450">
              <a:spcAft>
                <a:spcPts val="300"/>
              </a:spcAft>
              <a:buFont typeface="Arial" panose="020B0604020202020204" pitchFamily="34" charset="0"/>
              <a:buChar char="•"/>
            </a:pPr>
            <a:r>
              <a:rPr lang="en-US" sz="1100" dirty="0"/>
              <a:t>Scenario 1 would not be viable or commercially acceptable to UPPL or UTAS. </a:t>
            </a:r>
          </a:p>
          <a:p>
            <a:pPr>
              <a:spcAft>
                <a:spcPts val="300"/>
              </a:spcAft>
            </a:pPr>
            <a:endParaRPr lang="en-US" sz="1100" b="1" dirty="0"/>
          </a:p>
          <a:p>
            <a:pPr marL="171450" indent="-171450">
              <a:spcAft>
                <a:spcPts val="300"/>
              </a:spcAft>
              <a:buFont typeface="Arial" panose="020B0604020202020204" pitchFamily="34" charset="0"/>
              <a:buChar char="•"/>
            </a:pPr>
            <a:r>
              <a:rPr lang="en-US" sz="1100" dirty="0"/>
              <a:t>UPPL is seeking an equity injection from UTAS, or market facing, of $123m to support Precinct 1 delivery. </a:t>
            </a:r>
          </a:p>
          <a:p>
            <a:pPr marL="628650" lvl="1" indent="-171450">
              <a:spcAft>
                <a:spcPts val="600"/>
              </a:spcAft>
              <a:buFont typeface="Arial" panose="020B0604020202020204" pitchFamily="34" charset="0"/>
              <a:buChar char="•"/>
            </a:pPr>
            <a:endParaRPr lang="en-US" sz="1100" dirty="0"/>
          </a:p>
          <a:p>
            <a:pPr marL="171450" indent="-171450">
              <a:spcAft>
                <a:spcPts val="600"/>
              </a:spcAft>
              <a:buFont typeface="Arial" panose="020B0604020202020204" pitchFamily="34" charset="0"/>
              <a:buChar char="•"/>
            </a:pPr>
            <a:endParaRPr lang="en-US" sz="1100" dirty="0"/>
          </a:p>
          <a:p>
            <a:pPr marL="171450" indent="-171450">
              <a:spcAft>
                <a:spcPts val="600"/>
              </a:spcAft>
              <a:buFont typeface="Arial" panose="020B0604020202020204" pitchFamily="34" charset="0"/>
              <a:buChar char="•"/>
            </a:pPr>
            <a:endParaRPr lang="en-US" sz="1100" dirty="0"/>
          </a:p>
          <a:p>
            <a:pPr marL="628650" lvl="1" indent="-171450">
              <a:spcAft>
                <a:spcPts val="600"/>
              </a:spcAft>
              <a:buFont typeface="Arial" panose="020B0604020202020204" pitchFamily="34" charset="0"/>
              <a:buChar char="•"/>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highlight>
                <a:srgbClr val="FFFF00"/>
              </a:highlight>
            </a:endParaRPr>
          </a:p>
          <a:p>
            <a:pPr>
              <a:spcAft>
                <a:spcPts val="600"/>
              </a:spcAft>
            </a:pPr>
            <a:endParaRPr lang="en-US" sz="1100" dirty="0"/>
          </a:p>
        </p:txBody>
      </p:sp>
      <p:sp>
        <p:nvSpPr>
          <p:cNvPr id="15" name="TextBox 14">
            <a:extLst>
              <a:ext uri="{FF2B5EF4-FFF2-40B4-BE49-F238E27FC236}">
                <a16:creationId xmlns:a16="http://schemas.microsoft.com/office/drawing/2014/main" id="{C599627C-0111-42CD-B2A1-7EB3247080C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17" name="Picture 16">
            <a:extLst>
              <a:ext uri="{FF2B5EF4-FFF2-40B4-BE49-F238E27FC236}">
                <a16:creationId xmlns:a16="http://schemas.microsoft.com/office/drawing/2014/main" id="{C8FC2D52-BDB1-462D-8D4C-C279B7432D44}"/>
              </a:ext>
            </a:extLst>
          </p:cNvPr>
          <p:cNvPicPr>
            <a:picLocks noChangeAspect="1"/>
          </p:cNvPicPr>
          <p:nvPr/>
        </p:nvPicPr>
        <p:blipFill>
          <a:blip r:embed="rId4"/>
          <a:stretch>
            <a:fillRect/>
          </a:stretch>
        </p:blipFill>
        <p:spPr>
          <a:xfrm>
            <a:off x="4660739" y="1136756"/>
            <a:ext cx="5114208" cy="3428490"/>
          </a:xfrm>
          <a:prstGeom prst="rect">
            <a:avLst/>
          </a:prstGeom>
        </p:spPr>
      </p:pic>
      <p:sp>
        <p:nvSpPr>
          <p:cNvPr id="18" name="Rectangle 17">
            <a:extLst>
              <a:ext uri="{FF2B5EF4-FFF2-40B4-BE49-F238E27FC236}">
                <a16:creationId xmlns:a16="http://schemas.microsoft.com/office/drawing/2014/main" id="{80194821-F7A7-4EB9-8AFB-45DBDD8AE7C6}"/>
              </a:ext>
            </a:extLst>
          </p:cNvPr>
          <p:cNvSpPr/>
          <p:nvPr/>
        </p:nvSpPr>
        <p:spPr>
          <a:xfrm>
            <a:off x="4660739" y="4632312"/>
            <a:ext cx="4514363" cy="1357942"/>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
        <p:nvSpPr>
          <p:cNvPr id="19" name="TextBox 18">
            <a:extLst>
              <a:ext uri="{FF2B5EF4-FFF2-40B4-BE49-F238E27FC236}">
                <a16:creationId xmlns:a16="http://schemas.microsoft.com/office/drawing/2014/main" id="{DD458318-9801-4AE1-9102-7556C36C02EF}"/>
              </a:ext>
            </a:extLst>
          </p:cNvPr>
          <p:cNvSpPr txBox="1"/>
          <p:nvPr/>
        </p:nvSpPr>
        <p:spPr>
          <a:xfrm>
            <a:off x="4722116" y="4680297"/>
            <a:ext cx="4391608" cy="1377300"/>
          </a:xfrm>
          <a:prstGeom prst="rect">
            <a:avLst/>
          </a:prstGeom>
          <a:ln>
            <a:noFill/>
          </a:ln>
        </p:spPr>
        <p:txBody>
          <a:bodyPr vert="horz" wrap="square" lIns="0" tIns="0" rIns="0" bIns="0" rtlCol="0">
            <a:spAutoFit/>
          </a:bodyPr>
          <a:lstStyle/>
          <a:p>
            <a:pPr algn="l"/>
            <a:r>
              <a:rPr lang="en-AU" sz="1200" b="1" dirty="0"/>
              <a:t>Next steps:</a:t>
            </a:r>
          </a:p>
          <a:p>
            <a:pPr marL="171450" indent="-171450">
              <a:spcBef>
                <a:spcPts val="300"/>
              </a:spcBef>
              <a:buFont typeface="Arial" panose="020B0604020202020204" pitchFamily="34" charset="0"/>
              <a:buChar char="•"/>
            </a:pPr>
            <a:r>
              <a:rPr lang="en-AU" sz="1000" dirty="0"/>
              <a:t>Leveraging Scenario 2 book-end to align the scheme with the aspiration to be involved in all stages of development, </a:t>
            </a:r>
            <a:r>
              <a:rPr lang="en-US" sz="1000" dirty="0"/>
              <a:t>through a combination of direct development or serviced land sales, or ground leases, and with a focus on long term place-keeping and stewardship.</a:t>
            </a:r>
          </a:p>
          <a:p>
            <a:pPr marL="171450" indent="-171450">
              <a:spcBef>
                <a:spcPts val="300"/>
              </a:spcBef>
              <a:buFont typeface="Arial" panose="020B0604020202020204" pitchFamily="34" charset="0"/>
              <a:buChar char="•"/>
            </a:pPr>
            <a:r>
              <a:rPr lang="en-AU" sz="1000" dirty="0"/>
              <a:t>Facilitate decisions on business models and management of retained, repurposed and new build assets for all asset classes.</a:t>
            </a:r>
          </a:p>
          <a:p>
            <a:pPr>
              <a:spcBef>
                <a:spcPts val="300"/>
              </a:spcBef>
            </a:pPr>
            <a:endParaRPr lang="en-AU" sz="1000" dirty="0"/>
          </a:p>
        </p:txBody>
      </p:sp>
    </p:spTree>
    <p:extLst>
      <p:ext uri="{BB962C8B-B14F-4D97-AF65-F5344CB8AC3E}">
        <p14:creationId xmlns:p14="http://schemas.microsoft.com/office/powerpoint/2010/main" val="252578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All Commercial Uses – Revenue Assumptions</a:t>
            </a:r>
          </a:p>
        </p:txBody>
      </p:sp>
      <p:sp>
        <p:nvSpPr>
          <p:cNvPr id="10" name="TextBox 9">
            <a:extLst>
              <a:ext uri="{FF2B5EF4-FFF2-40B4-BE49-F238E27FC236}">
                <a16:creationId xmlns:a16="http://schemas.microsoft.com/office/drawing/2014/main" id="{7D0AB531-C973-4BC4-B163-CA6B6A909543}"/>
              </a:ext>
            </a:extLst>
          </p:cNvPr>
          <p:cNvSpPr txBox="1"/>
          <p:nvPr/>
        </p:nvSpPr>
        <p:spPr>
          <a:xfrm>
            <a:off x="189076" y="4722679"/>
            <a:ext cx="9122874" cy="1015663"/>
          </a:xfrm>
          <a:prstGeom prst="rect">
            <a:avLst/>
          </a:prstGeom>
          <a:noFill/>
          <a:ln>
            <a:noFill/>
          </a:ln>
        </p:spPr>
        <p:txBody>
          <a:bodyPr wrap="square">
            <a:spAutoFit/>
          </a:bodyPr>
          <a:lstStyle/>
          <a:p>
            <a:pPr lvl="0">
              <a:spcAft>
                <a:spcPts val="600"/>
              </a:spcAft>
            </a:pPr>
            <a:r>
              <a:rPr lang="en-AU" sz="1200" dirty="0"/>
              <a:t>These rental and yield assumptions are based on market evidence presented in the following section along with discussions with local and mainland agents, operating within the Hobart investment market.  Given the limited comparable sale and leasing evidence of new investment grade product available in the Hobart market, UPPL has also complemented its market research and agent discussions with a high-level assessment of the likely market rates capable of being achieved on the subject site based on our previous experience with these types of urban renewal projects which create new market opportunities.  </a:t>
            </a:r>
          </a:p>
        </p:txBody>
      </p:sp>
      <p:sp>
        <p:nvSpPr>
          <p:cNvPr id="6" name="TextBox 5">
            <a:extLst>
              <a:ext uri="{FF2B5EF4-FFF2-40B4-BE49-F238E27FC236}">
                <a16:creationId xmlns:a16="http://schemas.microsoft.com/office/drawing/2014/main" id="{9DE632E4-09AC-4BA5-A439-31EE0A9D2267}"/>
              </a:ext>
            </a:extLst>
          </p:cNvPr>
          <p:cNvSpPr txBox="1"/>
          <p:nvPr/>
        </p:nvSpPr>
        <p:spPr>
          <a:xfrm>
            <a:off x="189076" y="5676835"/>
            <a:ext cx="9122874" cy="461665"/>
          </a:xfrm>
          <a:prstGeom prst="rect">
            <a:avLst/>
          </a:prstGeom>
          <a:noFill/>
          <a:ln>
            <a:noFill/>
          </a:ln>
        </p:spPr>
        <p:txBody>
          <a:bodyPr wrap="square">
            <a:spAutoFit/>
          </a:bodyPr>
          <a:lstStyle/>
          <a:p>
            <a:pPr lvl="0">
              <a:spcAft>
                <a:spcPts val="600"/>
              </a:spcAft>
            </a:pPr>
            <a:r>
              <a:rPr lang="en-AU" sz="1200" dirty="0"/>
              <a:t>Hotel rates equate to a capital value per room of $350,000 - $400,000.  This is equivalent to a 4 star product, assuming a normal operating ADR environment.</a:t>
            </a:r>
          </a:p>
        </p:txBody>
      </p:sp>
      <p:sp>
        <p:nvSpPr>
          <p:cNvPr id="8" name="TextBox 7">
            <a:extLst>
              <a:ext uri="{FF2B5EF4-FFF2-40B4-BE49-F238E27FC236}">
                <a16:creationId xmlns:a16="http://schemas.microsoft.com/office/drawing/2014/main" id="{9A8BFAC0-8CBB-431B-A9FA-491E111F3C98}"/>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3" name="Picture 2">
            <a:extLst>
              <a:ext uri="{FF2B5EF4-FFF2-40B4-BE49-F238E27FC236}">
                <a16:creationId xmlns:a16="http://schemas.microsoft.com/office/drawing/2014/main" id="{E9F722C8-E9D1-46EA-BB58-53C11F7B9A09}"/>
              </a:ext>
            </a:extLst>
          </p:cNvPr>
          <p:cNvPicPr>
            <a:picLocks noChangeAspect="1"/>
          </p:cNvPicPr>
          <p:nvPr/>
        </p:nvPicPr>
        <p:blipFill>
          <a:blip r:embed="rId4"/>
          <a:stretch>
            <a:fillRect/>
          </a:stretch>
        </p:blipFill>
        <p:spPr>
          <a:xfrm>
            <a:off x="356056" y="747249"/>
            <a:ext cx="8385608" cy="3879496"/>
          </a:xfrm>
          <a:prstGeom prst="rect">
            <a:avLst/>
          </a:prstGeom>
        </p:spPr>
      </p:pic>
    </p:spTree>
    <p:extLst>
      <p:ext uri="{BB962C8B-B14F-4D97-AF65-F5344CB8AC3E}">
        <p14:creationId xmlns:p14="http://schemas.microsoft.com/office/powerpoint/2010/main" val="392192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Market Research Dashboard &amp; NAVIRE Revenue Inputs</a:t>
            </a:r>
          </a:p>
        </p:txBody>
      </p:sp>
      <p:sp>
        <p:nvSpPr>
          <p:cNvPr id="8" name="TextBox 7">
            <a:extLst>
              <a:ext uri="{FF2B5EF4-FFF2-40B4-BE49-F238E27FC236}">
                <a16:creationId xmlns:a16="http://schemas.microsoft.com/office/drawing/2014/main" id="{9A8BFAC0-8CBB-431B-A9FA-491E111F3C98}"/>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2" name="Picture 1">
            <a:extLst>
              <a:ext uri="{FF2B5EF4-FFF2-40B4-BE49-F238E27FC236}">
                <a16:creationId xmlns:a16="http://schemas.microsoft.com/office/drawing/2014/main" id="{E274C100-973C-4F73-8168-8247DE2E3229}"/>
              </a:ext>
            </a:extLst>
          </p:cNvPr>
          <p:cNvPicPr>
            <a:picLocks noChangeAspect="1"/>
          </p:cNvPicPr>
          <p:nvPr/>
        </p:nvPicPr>
        <p:blipFill>
          <a:blip r:embed="rId4"/>
          <a:stretch>
            <a:fillRect/>
          </a:stretch>
        </p:blipFill>
        <p:spPr>
          <a:xfrm>
            <a:off x="273052" y="1080568"/>
            <a:ext cx="9430241" cy="4270735"/>
          </a:xfrm>
          <a:prstGeom prst="rect">
            <a:avLst/>
          </a:prstGeom>
          <a:ln w="19050">
            <a:solidFill>
              <a:schemeClr val="accent2"/>
            </a:solidFill>
          </a:ln>
        </p:spPr>
      </p:pic>
      <p:sp>
        <p:nvSpPr>
          <p:cNvPr id="3" name="Rectangle 2">
            <a:extLst>
              <a:ext uri="{FF2B5EF4-FFF2-40B4-BE49-F238E27FC236}">
                <a16:creationId xmlns:a16="http://schemas.microsoft.com/office/drawing/2014/main" id="{08B4DD6C-B1F5-4009-8D80-228F8F7DFBE5}"/>
              </a:ext>
            </a:extLst>
          </p:cNvPr>
          <p:cNvSpPr/>
          <p:nvPr/>
        </p:nvSpPr>
        <p:spPr>
          <a:xfrm>
            <a:off x="1492898" y="2276671"/>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7" name="Rectangle 6">
            <a:extLst>
              <a:ext uri="{FF2B5EF4-FFF2-40B4-BE49-F238E27FC236}">
                <a16:creationId xmlns:a16="http://schemas.microsoft.com/office/drawing/2014/main" id="{FE27291D-7359-4764-A6E2-4E534AC3F21D}"/>
              </a:ext>
            </a:extLst>
          </p:cNvPr>
          <p:cNvSpPr/>
          <p:nvPr/>
        </p:nvSpPr>
        <p:spPr>
          <a:xfrm>
            <a:off x="3150637" y="2988907"/>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9" name="Rectangle 8">
            <a:extLst>
              <a:ext uri="{FF2B5EF4-FFF2-40B4-BE49-F238E27FC236}">
                <a16:creationId xmlns:a16="http://schemas.microsoft.com/office/drawing/2014/main" id="{3BD7600E-833A-4D0A-8368-BE72C1EC2B0B}"/>
              </a:ext>
            </a:extLst>
          </p:cNvPr>
          <p:cNvSpPr/>
          <p:nvPr/>
        </p:nvSpPr>
        <p:spPr>
          <a:xfrm>
            <a:off x="3893976" y="2799184"/>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10" name="Rectangle 9">
            <a:extLst>
              <a:ext uri="{FF2B5EF4-FFF2-40B4-BE49-F238E27FC236}">
                <a16:creationId xmlns:a16="http://schemas.microsoft.com/office/drawing/2014/main" id="{498468A4-A0B7-4B6E-A38D-F810E4499B0C}"/>
              </a:ext>
            </a:extLst>
          </p:cNvPr>
          <p:cNvSpPr/>
          <p:nvPr/>
        </p:nvSpPr>
        <p:spPr>
          <a:xfrm>
            <a:off x="4633611" y="1601755"/>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11" name="Rectangle 10">
            <a:extLst>
              <a:ext uri="{FF2B5EF4-FFF2-40B4-BE49-F238E27FC236}">
                <a16:creationId xmlns:a16="http://schemas.microsoft.com/office/drawing/2014/main" id="{EB31D25D-C36F-48BA-A476-93FF5AE4DEA6}"/>
              </a:ext>
            </a:extLst>
          </p:cNvPr>
          <p:cNvSpPr/>
          <p:nvPr/>
        </p:nvSpPr>
        <p:spPr>
          <a:xfrm>
            <a:off x="6166941" y="2643672"/>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12" name="Rectangle 11">
            <a:extLst>
              <a:ext uri="{FF2B5EF4-FFF2-40B4-BE49-F238E27FC236}">
                <a16:creationId xmlns:a16="http://schemas.microsoft.com/office/drawing/2014/main" id="{7BA76B12-8A5D-4A24-B2C5-2EC8C93032D9}"/>
              </a:ext>
            </a:extLst>
          </p:cNvPr>
          <p:cNvSpPr/>
          <p:nvPr/>
        </p:nvSpPr>
        <p:spPr>
          <a:xfrm>
            <a:off x="7771807" y="1595535"/>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
        <p:nvSpPr>
          <p:cNvPr id="15" name="Rectangle 14">
            <a:extLst>
              <a:ext uri="{FF2B5EF4-FFF2-40B4-BE49-F238E27FC236}">
                <a16:creationId xmlns:a16="http://schemas.microsoft.com/office/drawing/2014/main" id="{A32F4709-FC78-444B-8E49-41CF523040C7}"/>
              </a:ext>
            </a:extLst>
          </p:cNvPr>
          <p:cNvSpPr/>
          <p:nvPr/>
        </p:nvSpPr>
        <p:spPr>
          <a:xfrm>
            <a:off x="7998852" y="2385524"/>
            <a:ext cx="335901" cy="1119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r"/>
            <a:r>
              <a:rPr lang="en-AU" sz="600" b="1" dirty="0">
                <a:solidFill>
                  <a:sysClr val="windowText" lastClr="000000"/>
                </a:solidFill>
              </a:rPr>
              <a:t>UPPL</a:t>
            </a:r>
          </a:p>
        </p:txBody>
      </p:sp>
    </p:spTree>
    <p:extLst>
      <p:ext uri="{BB962C8B-B14F-4D97-AF65-F5344CB8AC3E}">
        <p14:creationId xmlns:p14="http://schemas.microsoft.com/office/powerpoint/2010/main" val="4284328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General Assumptions</a:t>
            </a:r>
          </a:p>
        </p:txBody>
      </p:sp>
      <p:sp>
        <p:nvSpPr>
          <p:cNvPr id="10" name="TextBox 9">
            <a:extLst>
              <a:ext uri="{FF2B5EF4-FFF2-40B4-BE49-F238E27FC236}">
                <a16:creationId xmlns:a16="http://schemas.microsoft.com/office/drawing/2014/main" id="{E167B8FB-B711-4967-BD7A-D48E1D41C701}"/>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pic>
        <p:nvPicPr>
          <p:cNvPr id="15" name="Picture 14">
            <a:extLst>
              <a:ext uri="{FF2B5EF4-FFF2-40B4-BE49-F238E27FC236}">
                <a16:creationId xmlns:a16="http://schemas.microsoft.com/office/drawing/2014/main" id="{6311C6C3-233B-400B-898F-231BA4B6116C}"/>
              </a:ext>
            </a:extLst>
          </p:cNvPr>
          <p:cNvPicPr>
            <a:picLocks noChangeAspect="1"/>
          </p:cNvPicPr>
          <p:nvPr/>
        </p:nvPicPr>
        <p:blipFill>
          <a:blip r:embed="rId4"/>
          <a:stretch>
            <a:fillRect/>
          </a:stretch>
        </p:blipFill>
        <p:spPr>
          <a:xfrm>
            <a:off x="273052" y="4474400"/>
            <a:ext cx="3020961" cy="473505"/>
          </a:xfrm>
          <a:prstGeom prst="rect">
            <a:avLst/>
          </a:prstGeom>
        </p:spPr>
      </p:pic>
      <p:graphicFrame>
        <p:nvGraphicFramePr>
          <p:cNvPr id="4" name="Table 3">
            <a:extLst>
              <a:ext uri="{FF2B5EF4-FFF2-40B4-BE49-F238E27FC236}">
                <a16:creationId xmlns:a16="http://schemas.microsoft.com/office/drawing/2014/main" id="{ACAA6504-1F6C-4FD1-8A27-563E16D01C55}"/>
              </a:ext>
            </a:extLst>
          </p:cNvPr>
          <p:cNvGraphicFramePr>
            <a:graphicFrameLocks noGrp="1"/>
          </p:cNvGraphicFramePr>
          <p:nvPr>
            <p:extLst>
              <p:ext uri="{D42A27DB-BD31-4B8C-83A1-F6EECF244321}">
                <p14:modId xmlns:p14="http://schemas.microsoft.com/office/powerpoint/2010/main" val="33048479"/>
              </p:ext>
            </p:extLst>
          </p:nvPr>
        </p:nvGraphicFramePr>
        <p:xfrm>
          <a:off x="4805974" y="951078"/>
          <a:ext cx="4232783" cy="1333481"/>
        </p:xfrm>
        <a:graphic>
          <a:graphicData uri="http://schemas.openxmlformats.org/drawingml/2006/table">
            <a:tbl>
              <a:tblPr/>
              <a:tblGrid>
                <a:gridCol w="1746613">
                  <a:extLst>
                    <a:ext uri="{9D8B030D-6E8A-4147-A177-3AD203B41FA5}">
                      <a16:colId xmlns:a16="http://schemas.microsoft.com/office/drawing/2014/main" val="820006343"/>
                    </a:ext>
                  </a:extLst>
                </a:gridCol>
                <a:gridCol w="1243085">
                  <a:extLst>
                    <a:ext uri="{9D8B030D-6E8A-4147-A177-3AD203B41FA5}">
                      <a16:colId xmlns:a16="http://schemas.microsoft.com/office/drawing/2014/main" val="714592597"/>
                    </a:ext>
                  </a:extLst>
                </a:gridCol>
                <a:gridCol w="1243085">
                  <a:extLst>
                    <a:ext uri="{9D8B030D-6E8A-4147-A177-3AD203B41FA5}">
                      <a16:colId xmlns:a16="http://schemas.microsoft.com/office/drawing/2014/main" val="1313146127"/>
                    </a:ext>
                  </a:extLst>
                </a:gridCol>
              </a:tblGrid>
              <a:tr h="348757">
                <a:tc>
                  <a:txBody>
                    <a:bodyPr/>
                    <a:lstStyle/>
                    <a:p>
                      <a:pPr algn="l" fontAlgn="ctr"/>
                      <a:r>
                        <a:rPr lang="en-US" sz="1000" b="1" i="0" u="none" strike="noStrike" dirty="0">
                          <a:solidFill>
                            <a:srgbClr val="FFFFFF"/>
                          </a:solidFill>
                          <a:effectLst/>
                          <a:latin typeface="Calibri" panose="020F0502020204030204" pitchFamily="34" charset="0"/>
                        </a:rPr>
                        <a:t>Developer Target Margins (if sold by a Developer)</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1000" b="1" i="0" u="none" strike="noStrike" dirty="0">
                          <a:solidFill>
                            <a:srgbClr val="FFFFFF"/>
                          </a:solidFill>
                          <a:effectLst/>
                          <a:latin typeface="Calibri" panose="020F0502020204030204" pitchFamily="34" charset="0"/>
                        </a:rPr>
                        <a:t>Developer Margin</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1000" b="1" i="0" u="none" strike="noStrike">
                          <a:solidFill>
                            <a:srgbClr val="FFFFFF"/>
                          </a:solidFill>
                          <a:effectLst/>
                          <a:latin typeface="Calibri" panose="020F0502020204030204" pitchFamily="34" charset="0"/>
                        </a:rPr>
                        <a:t>IRR</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extLst>
                  <a:ext uri="{0D108BD9-81ED-4DB2-BD59-A6C34878D82A}">
                    <a16:rowId xmlns:a16="http://schemas.microsoft.com/office/drawing/2014/main" val="1545606329"/>
                  </a:ext>
                </a:extLst>
              </a:tr>
              <a:tr h="246181">
                <a:tc>
                  <a:txBody>
                    <a:bodyPr/>
                    <a:lstStyle/>
                    <a:p>
                      <a:pPr algn="l" fontAlgn="ctr"/>
                      <a:r>
                        <a:rPr lang="en-AU" sz="1000" b="1" i="0" u="none" strike="noStrike">
                          <a:solidFill>
                            <a:srgbClr val="000000"/>
                          </a:solidFill>
                          <a:effectLst/>
                          <a:latin typeface="Calibri" panose="020F0502020204030204" pitchFamily="34" charset="0"/>
                        </a:rPr>
                        <a:t>Freehold RLV - Superlot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1000" b="1" i="0" u="none" strike="noStrike">
                          <a:solidFill>
                            <a:srgbClr val="FF0000"/>
                          </a:solidFill>
                          <a:effectLst/>
                          <a:latin typeface="Calibri" panose="020F0502020204030204" pitchFamily="34" charset="0"/>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1000" b="1" i="0" u="none" strike="noStrike">
                          <a:solidFill>
                            <a:srgbClr val="FF0000"/>
                          </a:solidFill>
                          <a:effectLst/>
                          <a:latin typeface="Calibri" panose="020F0502020204030204" pitchFamily="34" charset="0"/>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1235687426"/>
                  </a:ext>
                </a:extLst>
              </a:tr>
              <a:tr h="246181">
                <a:tc>
                  <a:txBody>
                    <a:bodyPr/>
                    <a:lstStyle/>
                    <a:p>
                      <a:pPr algn="l" fontAlgn="ctr"/>
                      <a:r>
                        <a:rPr lang="en-AU" sz="1000" b="1" i="0" u="none" strike="noStrike">
                          <a:solidFill>
                            <a:srgbClr val="000000"/>
                          </a:solidFill>
                          <a:effectLst/>
                          <a:latin typeface="Calibri" panose="020F0502020204030204" pitchFamily="34" charset="0"/>
                        </a:rPr>
                        <a:t>Freehold RLV - Outright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1000" b="1" i="0" u="none" strike="noStrike">
                          <a:solidFill>
                            <a:srgbClr val="FF0000"/>
                          </a:solidFill>
                          <a:effectLst/>
                          <a:latin typeface="Calibri" panose="020F0502020204030204" pitchFamily="34" charset="0"/>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1000" b="1" i="0" u="none" strike="noStrike">
                          <a:solidFill>
                            <a:srgbClr val="FF0000"/>
                          </a:solidFill>
                          <a:effectLst/>
                          <a:latin typeface="Calibri" panose="020F0502020204030204" pitchFamily="34" charset="0"/>
                        </a:rPr>
                        <a:t>20.0%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824147206"/>
                  </a:ext>
                </a:extLst>
              </a:tr>
              <a:tr h="246181">
                <a:tc>
                  <a:txBody>
                    <a:bodyPr/>
                    <a:lstStyle/>
                    <a:p>
                      <a:pPr algn="l" fontAlgn="ctr"/>
                      <a:r>
                        <a:rPr lang="en-AU" sz="1000" b="1" i="0" u="none" strike="noStrike">
                          <a:solidFill>
                            <a:srgbClr val="000000"/>
                          </a:solidFill>
                          <a:effectLst/>
                          <a:latin typeface="Calibri" panose="020F0502020204030204" pitchFamily="34" charset="0"/>
                        </a:rPr>
                        <a:t>Freehold RLV - Post Pre-Sales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1000" b="1" i="0" u="none" strike="noStrike">
                          <a:solidFill>
                            <a:srgbClr val="FF0000"/>
                          </a:solidFill>
                          <a:effectLst/>
                          <a:latin typeface="Calibri" panose="020F0502020204030204" pitchFamily="34" charset="0"/>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1000" b="1" i="0" u="none" strike="noStrike">
                          <a:solidFill>
                            <a:srgbClr val="FF0000"/>
                          </a:solidFill>
                          <a:effectLst/>
                          <a:latin typeface="Calibri" panose="020F0502020204030204" pitchFamily="34" charset="0"/>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3895410105"/>
                  </a:ext>
                </a:extLst>
              </a:tr>
              <a:tr h="246181">
                <a:tc>
                  <a:txBody>
                    <a:bodyPr/>
                    <a:lstStyle/>
                    <a:p>
                      <a:pPr algn="l" fontAlgn="ctr"/>
                      <a:r>
                        <a:rPr lang="en-AU" sz="1000" b="1" i="0" u="none" strike="noStrike">
                          <a:solidFill>
                            <a:srgbClr val="000000"/>
                          </a:solidFill>
                          <a:effectLst/>
                          <a:latin typeface="Calibri" panose="020F0502020204030204" pitchFamily="34" charset="0"/>
                        </a:rPr>
                        <a:t>Post Settlement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1" i="0" u="none" strike="noStrike">
                          <a:solidFill>
                            <a:srgbClr val="FF0000"/>
                          </a:solidFill>
                          <a:effectLst/>
                          <a:latin typeface="Calibri" panose="020F0502020204030204" pitchFamily="34" charset="0"/>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1" i="0" u="none" strike="noStrike" dirty="0">
                          <a:solidFill>
                            <a:srgbClr val="FF0000"/>
                          </a:solidFill>
                          <a:effectLst/>
                          <a:latin typeface="Calibri" panose="020F0502020204030204" pitchFamily="34" charset="0"/>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2180915"/>
                  </a:ext>
                </a:extLst>
              </a:tr>
            </a:tbl>
          </a:graphicData>
        </a:graphic>
      </p:graphicFrame>
      <p:graphicFrame>
        <p:nvGraphicFramePr>
          <p:cNvPr id="12" name="Table 11">
            <a:extLst>
              <a:ext uri="{FF2B5EF4-FFF2-40B4-BE49-F238E27FC236}">
                <a16:creationId xmlns:a16="http://schemas.microsoft.com/office/drawing/2014/main" id="{D6A0CE5B-BBF9-4C94-B24E-B9B536012423}"/>
              </a:ext>
            </a:extLst>
          </p:cNvPr>
          <p:cNvGraphicFramePr>
            <a:graphicFrameLocks noGrp="1"/>
          </p:cNvGraphicFramePr>
          <p:nvPr/>
        </p:nvGraphicFramePr>
        <p:xfrm>
          <a:off x="273052" y="951078"/>
          <a:ext cx="3655498" cy="2865043"/>
        </p:xfrm>
        <a:graphic>
          <a:graphicData uri="http://schemas.openxmlformats.org/drawingml/2006/table">
            <a:tbl>
              <a:tblPr/>
              <a:tblGrid>
                <a:gridCol w="2428478">
                  <a:extLst>
                    <a:ext uri="{9D8B030D-6E8A-4147-A177-3AD203B41FA5}">
                      <a16:colId xmlns:a16="http://schemas.microsoft.com/office/drawing/2014/main" val="4211116727"/>
                    </a:ext>
                  </a:extLst>
                </a:gridCol>
                <a:gridCol w="1227020">
                  <a:extLst>
                    <a:ext uri="{9D8B030D-6E8A-4147-A177-3AD203B41FA5}">
                      <a16:colId xmlns:a16="http://schemas.microsoft.com/office/drawing/2014/main" val="2874175893"/>
                    </a:ext>
                  </a:extLst>
                </a:gridCol>
              </a:tblGrid>
              <a:tr h="385137">
                <a:tc>
                  <a:txBody>
                    <a:bodyPr/>
                    <a:lstStyle/>
                    <a:p>
                      <a:pPr algn="l" fontAlgn="ctr"/>
                      <a:r>
                        <a:rPr lang="en-AU" sz="800" b="1" i="0" u="none" strike="noStrike" dirty="0">
                          <a:solidFill>
                            <a:srgbClr val="FFFFFF"/>
                          </a:solidFill>
                          <a:effectLst/>
                          <a:latin typeface="+mn-lt"/>
                        </a:rPr>
                        <a:t>DIVIDENDS - Payment Date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800" b="1" i="0" u="none" strike="noStrike">
                          <a:solidFill>
                            <a:srgbClr val="FFFFFF"/>
                          </a:solidFill>
                          <a:effectLst/>
                          <a:latin typeface="+mn-lt"/>
                        </a:rPr>
                        <a:t>Amt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extLst>
                  <a:ext uri="{0D108BD9-81ED-4DB2-BD59-A6C34878D82A}">
                    <a16:rowId xmlns:a16="http://schemas.microsoft.com/office/drawing/2014/main" val="1056578387"/>
                  </a:ext>
                </a:extLst>
              </a:tr>
              <a:tr h="225446">
                <a:tc>
                  <a:txBody>
                    <a:bodyPr/>
                    <a:lstStyle/>
                    <a:p>
                      <a:pPr algn="l" fontAlgn="ctr"/>
                      <a:r>
                        <a:rPr lang="en-AU" sz="1000" b="0" i="0" u="none" strike="noStrike" dirty="0">
                          <a:solidFill>
                            <a:srgbClr val="000000"/>
                          </a:solidFill>
                          <a:effectLst/>
                          <a:latin typeface="+mn-lt"/>
                        </a:rPr>
                        <a:t>Jul-24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-$3.0m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5493371"/>
                  </a:ext>
                </a:extLst>
              </a:tr>
              <a:tr h="225446">
                <a:tc>
                  <a:txBody>
                    <a:bodyPr/>
                    <a:lstStyle/>
                    <a:p>
                      <a:pPr algn="l" fontAlgn="ctr"/>
                      <a:r>
                        <a:rPr lang="en-AU" sz="1000" b="0" i="0" u="none" strike="noStrike">
                          <a:solidFill>
                            <a:srgbClr val="000000"/>
                          </a:solidFill>
                          <a:effectLst/>
                          <a:latin typeface="+mn-lt"/>
                        </a:rPr>
                        <a:t>Jul-25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-$3.1m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3376030182"/>
                  </a:ext>
                </a:extLst>
              </a:tr>
              <a:tr h="225446">
                <a:tc>
                  <a:txBody>
                    <a:bodyPr/>
                    <a:lstStyle/>
                    <a:p>
                      <a:pPr algn="l" fontAlgn="ctr"/>
                      <a:r>
                        <a:rPr lang="en-AU" sz="1000" b="0" i="0" u="none" strike="noStrike">
                          <a:solidFill>
                            <a:srgbClr val="000000"/>
                          </a:solidFill>
                          <a:effectLst/>
                          <a:latin typeface="+mn-lt"/>
                        </a:rPr>
                        <a:t>Jul-26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dirty="0">
                          <a:solidFill>
                            <a:srgbClr val="000000"/>
                          </a:solidFill>
                          <a:effectLst/>
                          <a:latin typeface="+mn-lt"/>
                        </a:rPr>
                        <a:t>-$3.1m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5528636"/>
                  </a:ext>
                </a:extLst>
              </a:tr>
              <a:tr h="225446">
                <a:tc>
                  <a:txBody>
                    <a:bodyPr/>
                    <a:lstStyle/>
                    <a:p>
                      <a:pPr algn="l" fontAlgn="ctr"/>
                      <a:r>
                        <a:rPr lang="en-AU" sz="1000" b="0" i="0" u="none" strike="noStrike">
                          <a:solidFill>
                            <a:srgbClr val="000000"/>
                          </a:solidFill>
                          <a:effectLst/>
                          <a:latin typeface="+mn-lt"/>
                        </a:rPr>
                        <a:t>Jul-27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-$28.2m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3403246119"/>
                  </a:ext>
                </a:extLst>
              </a:tr>
              <a:tr h="225446">
                <a:tc>
                  <a:txBody>
                    <a:bodyPr/>
                    <a:lstStyle/>
                    <a:p>
                      <a:pPr algn="l" fontAlgn="ctr"/>
                      <a:r>
                        <a:rPr lang="en-AU" sz="1000" b="0" i="0" u="none" strike="noStrike">
                          <a:solidFill>
                            <a:srgbClr val="000000"/>
                          </a:solidFill>
                          <a:effectLst/>
                          <a:latin typeface="+mn-lt"/>
                        </a:rPr>
                        <a:t>Jul-28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-$28.8m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0651832"/>
                  </a:ext>
                </a:extLst>
              </a:tr>
              <a:tr h="225446">
                <a:tc>
                  <a:txBody>
                    <a:bodyPr/>
                    <a:lstStyle/>
                    <a:p>
                      <a:pPr algn="l" fontAlgn="ctr"/>
                      <a:r>
                        <a:rPr lang="en-AU" sz="1000" b="0" i="0" u="none" strike="noStrike">
                          <a:solidFill>
                            <a:srgbClr val="000000"/>
                          </a:solidFill>
                          <a:effectLst/>
                          <a:latin typeface="+mn-lt"/>
                        </a:rPr>
                        <a:t>Jul-29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a:solidFill>
                            <a:srgbClr val="000000"/>
                          </a:solidFill>
                          <a:effectLst/>
                          <a:latin typeface="+mn-lt"/>
                        </a:rPr>
                        <a:t>-$4.5m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1143335485"/>
                  </a:ext>
                </a:extLst>
              </a:tr>
              <a:tr h="225446">
                <a:tc>
                  <a:txBody>
                    <a:bodyPr/>
                    <a:lstStyle/>
                    <a:p>
                      <a:pPr algn="l" fontAlgn="ctr"/>
                      <a:r>
                        <a:rPr lang="en-AU" sz="1000" b="0" i="0" u="none" strike="noStrike">
                          <a:solidFill>
                            <a:srgbClr val="000000"/>
                          </a:solidFill>
                          <a:effectLst/>
                          <a:latin typeface="+mn-lt"/>
                        </a:rPr>
                        <a:t>Jul-30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-$4.6m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028871"/>
                  </a:ext>
                </a:extLst>
              </a:tr>
              <a:tr h="225446">
                <a:tc>
                  <a:txBody>
                    <a:bodyPr/>
                    <a:lstStyle/>
                    <a:p>
                      <a:pPr algn="l" fontAlgn="ctr"/>
                      <a:r>
                        <a:rPr lang="en-AU" sz="1000" b="0" i="0" u="none" strike="noStrike">
                          <a:solidFill>
                            <a:srgbClr val="000000"/>
                          </a:solidFill>
                          <a:effectLst/>
                          <a:latin typeface="+mn-lt"/>
                        </a:rPr>
                        <a:t>Jul-31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dirty="0">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900250983"/>
                  </a:ext>
                </a:extLst>
              </a:tr>
              <a:tr h="225446">
                <a:tc>
                  <a:txBody>
                    <a:bodyPr/>
                    <a:lstStyle/>
                    <a:p>
                      <a:pPr algn="l" fontAlgn="ctr"/>
                      <a:r>
                        <a:rPr lang="en-AU" sz="1000" b="0" i="0" u="none" strike="noStrike">
                          <a:solidFill>
                            <a:srgbClr val="000000"/>
                          </a:solidFill>
                          <a:effectLst/>
                          <a:latin typeface="+mn-lt"/>
                        </a:rPr>
                        <a:t>Jul-32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0" i="0" u="none" strike="noStrike">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998530"/>
                  </a:ext>
                </a:extLst>
              </a:tr>
              <a:tr h="225446">
                <a:tc>
                  <a:txBody>
                    <a:bodyPr/>
                    <a:lstStyle/>
                    <a:p>
                      <a:pPr algn="l" fontAlgn="ctr"/>
                      <a:r>
                        <a:rPr lang="en-AU" sz="1000" b="0" i="0" u="none" strike="noStrike">
                          <a:solidFill>
                            <a:srgbClr val="000000"/>
                          </a:solidFill>
                          <a:effectLst/>
                          <a:latin typeface="+mn-lt"/>
                        </a:rPr>
                        <a:t>Jul-33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tc>
                  <a:txBody>
                    <a:bodyPr/>
                    <a:lstStyle/>
                    <a:p>
                      <a:pPr algn="r" fontAlgn="ctr"/>
                      <a:r>
                        <a:rPr lang="en-AU" sz="1000" b="0" i="0" u="none" strike="noStrike" dirty="0">
                          <a:solidFill>
                            <a:srgbClr val="000000"/>
                          </a:solidFill>
                          <a:effectLst/>
                          <a:latin typeface="+mn-lt"/>
                        </a:rPr>
                        <a:t>-$1.6m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8E7"/>
                    </a:solidFill>
                  </a:tcPr>
                </a:tc>
                <a:extLst>
                  <a:ext uri="{0D108BD9-81ED-4DB2-BD59-A6C34878D82A}">
                    <a16:rowId xmlns:a16="http://schemas.microsoft.com/office/drawing/2014/main" val="1413350991"/>
                  </a:ext>
                </a:extLst>
              </a:tr>
              <a:tr h="225446">
                <a:tc>
                  <a:txBody>
                    <a:bodyPr/>
                    <a:lstStyle/>
                    <a:p>
                      <a:pPr algn="l" fontAlgn="b"/>
                      <a:endParaRPr lang="en-AU" sz="1100" b="0" i="0" u="none" strike="noStrike">
                        <a:solidFill>
                          <a:srgbClr val="000000"/>
                        </a:solidFill>
                        <a:effectLst/>
                        <a:latin typeface="+mn-lt"/>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AU" sz="1000" b="0" i="0" u="none" strike="noStrike" dirty="0">
                          <a:solidFill>
                            <a:srgbClr val="000000"/>
                          </a:solidFill>
                          <a:effectLst/>
                          <a:latin typeface="+mn-lt"/>
                        </a:rPr>
                        <a:t>-$80.0m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4061787"/>
                  </a:ext>
                </a:extLst>
              </a:tr>
            </a:tbl>
          </a:graphicData>
        </a:graphic>
      </p:graphicFrame>
      <p:graphicFrame>
        <p:nvGraphicFramePr>
          <p:cNvPr id="6" name="Table 5">
            <a:extLst>
              <a:ext uri="{FF2B5EF4-FFF2-40B4-BE49-F238E27FC236}">
                <a16:creationId xmlns:a16="http://schemas.microsoft.com/office/drawing/2014/main" id="{228D94D7-4D8E-41FC-BA43-A4AB843D17AD}"/>
              </a:ext>
            </a:extLst>
          </p:cNvPr>
          <p:cNvGraphicFramePr>
            <a:graphicFrameLocks noGrp="1"/>
          </p:cNvGraphicFramePr>
          <p:nvPr/>
        </p:nvGraphicFramePr>
        <p:xfrm>
          <a:off x="4805973" y="2570576"/>
          <a:ext cx="2985087" cy="937734"/>
        </p:xfrm>
        <a:graphic>
          <a:graphicData uri="http://schemas.openxmlformats.org/drawingml/2006/table">
            <a:tbl>
              <a:tblPr/>
              <a:tblGrid>
                <a:gridCol w="1743919">
                  <a:extLst>
                    <a:ext uri="{9D8B030D-6E8A-4147-A177-3AD203B41FA5}">
                      <a16:colId xmlns:a16="http://schemas.microsoft.com/office/drawing/2014/main" val="3178706383"/>
                    </a:ext>
                  </a:extLst>
                </a:gridCol>
                <a:gridCol w="1241168">
                  <a:extLst>
                    <a:ext uri="{9D8B030D-6E8A-4147-A177-3AD203B41FA5}">
                      <a16:colId xmlns:a16="http://schemas.microsoft.com/office/drawing/2014/main" val="2123396982"/>
                    </a:ext>
                  </a:extLst>
                </a:gridCol>
              </a:tblGrid>
              <a:tr h="312578">
                <a:tc>
                  <a:txBody>
                    <a:bodyPr/>
                    <a:lstStyle/>
                    <a:p>
                      <a:pPr algn="l" fontAlgn="ctr"/>
                      <a:r>
                        <a:rPr lang="en-AU" sz="1000" b="1" i="0" u="none" strike="noStrike">
                          <a:solidFill>
                            <a:srgbClr val="FFFFFF"/>
                          </a:solidFill>
                          <a:effectLst/>
                          <a:latin typeface="Calibri" panose="020F0502020204030204" pitchFamily="34" charset="0"/>
                        </a:rPr>
                        <a:t>Interest Rates</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1000" b="1" i="0" u="none" strike="noStrike">
                          <a:solidFill>
                            <a:srgbClr val="FFFFFF"/>
                          </a:solidFill>
                          <a:effectLst/>
                          <a:latin typeface="Calibri" panose="020F0502020204030204" pitchFamily="34" charset="0"/>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extLst>
                  <a:ext uri="{0D108BD9-81ED-4DB2-BD59-A6C34878D82A}">
                    <a16:rowId xmlns:a16="http://schemas.microsoft.com/office/drawing/2014/main" val="2298931100"/>
                  </a:ext>
                </a:extLst>
              </a:tr>
              <a:tr h="312578">
                <a:tc>
                  <a:txBody>
                    <a:bodyPr/>
                    <a:lstStyle/>
                    <a:p>
                      <a:pPr algn="l" fontAlgn="ctr"/>
                      <a:r>
                        <a:rPr lang="en-AU" sz="1000" b="1" i="0" u="none" strike="noStrike">
                          <a:solidFill>
                            <a:srgbClr val="000000"/>
                          </a:solidFill>
                          <a:effectLst/>
                          <a:latin typeface="Calibri" panose="020F0502020204030204" pitchFamily="34" charset="0"/>
                        </a:rPr>
                        <a:t>UPPL Institutional Interest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1000" b="1" i="0" u="none" strike="noStrike">
                          <a:solidFill>
                            <a:srgbClr val="FF0000"/>
                          </a:solidFill>
                          <a:effectLst/>
                          <a:latin typeface="Calibri" panose="020F0502020204030204" pitchFamily="34" charset="0"/>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2624813821"/>
                  </a:ext>
                </a:extLst>
              </a:tr>
              <a:tr h="312578">
                <a:tc>
                  <a:txBody>
                    <a:bodyPr/>
                    <a:lstStyle/>
                    <a:p>
                      <a:pPr algn="l" fontAlgn="ctr"/>
                      <a:r>
                        <a:rPr lang="en-AU" sz="1000" b="1" i="0" u="none" strike="noStrike">
                          <a:solidFill>
                            <a:srgbClr val="000000"/>
                          </a:solidFill>
                          <a:effectLst/>
                          <a:latin typeface="Calibri" panose="020F0502020204030204" pitchFamily="34" charset="0"/>
                        </a:rPr>
                        <a:t>Private Interest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1000" b="1" i="0" u="none" strike="noStrike" dirty="0">
                          <a:solidFill>
                            <a:srgbClr val="FF0000"/>
                          </a:solidFill>
                          <a:effectLst/>
                          <a:latin typeface="Calibri" panose="020F0502020204030204" pitchFamily="34" charset="0"/>
                        </a:rPr>
                        <a:t>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9683901"/>
                  </a:ext>
                </a:extLst>
              </a:tr>
            </a:tbl>
          </a:graphicData>
        </a:graphic>
      </p:graphicFrame>
    </p:spTree>
    <p:extLst>
      <p:ext uri="{BB962C8B-B14F-4D97-AF65-F5344CB8AC3E}">
        <p14:creationId xmlns:p14="http://schemas.microsoft.com/office/powerpoint/2010/main" val="125221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General Assumptions</a:t>
            </a:r>
          </a:p>
        </p:txBody>
      </p:sp>
      <p:sp>
        <p:nvSpPr>
          <p:cNvPr id="10" name="TextBox 9">
            <a:extLst>
              <a:ext uri="{FF2B5EF4-FFF2-40B4-BE49-F238E27FC236}">
                <a16:creationId xmlns:a16="http://schemas.microsoft.com/office/drawing/2014/main" id="{E167B8FB-B711-4967-BD7A-D48E1D41C701}"/>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graphicFrame>
        <p:nvGraphicFramePr>
          <p:cNvPr id="2" name="Table 1">
            <a:extLst>
              <a:ext uri="{FF2B5EF4-FFF2-40B4-BE49-F238E27FC236}">
                <a16:creationId xmlns:a16="http://schemas.microsoft.com/office/drawing/2014/main" id="{C424FDB0-D7B5-42B5-BF99-5C6AB4145108}"/>
              </a:ext>
            </a:extLst>
          </p:cNvPr>
          <p:cNvGraphicFramePr>
            <a:graphicFrameLocks noGrp="1"/>
          </p:cNvGraphicFramePr>
          <p:nvPr/>
        </p:nvGraphicFramePr>
        <p:xfrm>
          <a:off x="273051" y="976953"/>
          <a:ext cx="3165857" cy="1448952"/>
        </p:xfrm>
        <a:graphic>
          <a:graphicData uri="http://schemas.openxmlformats.org/drawingml/2006/table">
            <a:tbl>
              <a:tblPr/>
              <a:tblGrid>
                <a:gridCol w="1844673">
                  <a:extLst>
                    <a:ext uri="{9D8B030D-6E8A-4147-A177-3AD203B41FA5}">
                      <a16:colId xmlns:a16="http://schemas.microsoft.com/office/drawing/2014/main" val="816877288"/>
                    </a:ext>
                  </a:extLst>
                </a:gridCol>
                <a:gridCol w="1321184">
                  <a:extLst>
                    <a:ext uri="{9D8B030D-6E8A-4147-A177-3AD203B41FA5}">
                      <a16:colId xmlns:a16="http://schemas.microsoft.com/office/drawing/2014/main" val="2572711891"/>
                    </a:ext>
                  </a:extLst>
                </a:gridCol>
              </a:tblGrid>
              <a:tr h="241492">
                <a:tc gridSpan="2">
                  <a:txBody>
                    <a:bodyPr/>
                    <a:lstStyle/>
                    <a:p>
                      <a:pPr algn="l" fontAlgn="ctr"/>
                      <a:r>
                        <a:rPr lang="en-AU" sz="800" b="1" i="0" u="none" strike="noStrike">
                          <a:solidFill>
                            <a:srgbClr val="FFFFFF"/>
                          </a:solidFill>
                          <a:effectLst/>
                          <a:latin typeface="Calibri" panose="020F0502020204030204" pitchFamily="34" charset="0"/>
                        </a:rPr>
                        <a:t>Escalation - Market Capital Growth</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hMerge="1">
                  <a:txBody>
                    <a:bodyPr/>
                    <a:lstStyle/>
                    <a:p>
                      <a:endParaRPr lang="en-AU"/>
                    </a:p>
                  </a:txBody>
                  <a:tcPr/>
                </a:tc>
                <a:extLst>
                  <a:ext uri="{0D108BD9-81ED-4DB2-BD59-A6C34878D82A}">
                    <a16:rowId xmlns:a16="http://schemas.microsoft.com/office/drawing/2014/main" val="3608058133"/>
                  </a:ext>
                </a:extLst>
              </a:tr>
              <a:tr h="241492">
                <a:tc>
                  <a:txBody>
                    <a:bodyPr/>
                    <a:lstStyle/>
                    <a:p>
                      <a:pPr algn="l" fontAlgn="ctr"/>
                      <a:r>
                        <a:rPr lang="en-AU" sz="800" b="1" i="0" u="none" strike="noStrike">
                          <a:solidFill>
                            <a:srgbClr val="000000"/>
                          </a:solidFill>
                          <a:effectLst/>
                          <a:latin typeface="Calibri" panose="020F0502020204030204" pitchFamily="34" charset="0"/>
                        </a:rPr>
                        <a:t>Year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a:solidFill>
                            <a:srgbClr val="FF0000"/>
                          </a:solidFill>
                          <a:effectLst/>
                          <a:latin typeface="Calibri" panose="020F0502020204030204" pitchFamily="34" charset="0"/>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947196615"/>
                  </a:ext>
                </a:extLst>
              </a:tr>
              <a:tr h="241492">
                <a:tc>
                  <a:txBody>
                    <a:bodyPr/>
                    <a:lstStyle/>
                    <a:p>
                      <a:pPr algn="l" fontAlgn="ctr"/>
                      <a:r>
                        <a:rPr lang="en-AU" sz="800" b="1" i="0" u="none" strike="noStrike">
                          <a:solidFill>
                            <a:srgbClr val="000000"/>
                          </a:solidFill>
                          <a:effectLst/>
                          <a:latin typeface="Calibri" panose="020F0502020204030204" pitchFamily="34" charset="0"/>
                        </a:rPr>
                        <a:t>Year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800" b="1" i="0" u="none" strike="noStrike">
                          <a:solidFill>
                            <a:srgbClr val="FF0000"/>
                          </a:solidFill>
                          <a:effectLst/>
                          <a:latin typeface="Calibri" panose="020F0502020204030204" pitchFamily="34" charset="0"/>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80349181"/>
                  </a:ext>
                </a:extLst>
              </a:tr>
              <a:tr h="241492">
                <a:tc>
                  <a:txBody>
                    <a:bodyPr/>
                    <a:lstStyle/>
                    <a:p>
                      <a:pPr algn="l" fontAlgn="ctr"/>
                      <a:r>
                        <a:rPr lang="en-AU" sz="800" b="1" i="0" u="none" strike="noStrike">
                          <a:solidFill>
                            <a:srgbClr val="000000"/>
                          </a:solidFill>
                          <a:effectLst/>
                          <a:latin typeface="Calibri" panose="020F0502020204030204" pitchFamily="34" charset="0"/>
                        </a:rPr>
                        <a:t>Year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705153712"/>
                  </a:ext>
                </a:extLst>
              </a:tr>
              <a:tr h="241492">
                <a:tc>
                  <a:txBody>
                    <a:bodyPr/>
                    <a:lstStyle/>
                    <a:p>
                      <a:pPr algn="l" fontAlgn="ctr"/>
                      <a:r>
                        <a:rPr lang="en-AU" sz="800" b="1" i="0" u="none" strike="noStrike">
                          <a:solidFill>
                            <a:srgbClr val="000000"/>
                          </a:solidFill>
                          <a:effectLst/>
                          <a:latin typeface="Calibri" panose="020F0502020204030204" pitchFamily="34" charset="0"/>
                        </a:rPr>
                        <a:t>Year 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800" b="1" i="0" u="none" strike="noStrike">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3301730344"/>
                  </a:ext>
                </a:extLst>
              </a:tr>
              <a:tr h="241492">
                <a:tc>
                  <a:txBody>
                    <a:bodyPr/>
                    <a:lstStyle/>
                    <a:p>
                      <a:pPr algn="l" fontAlgn="ctr"/>
                      <a:r>
                        <a:rPr lang="en-AU" sz="800" b="1" i="0" u="none" strike="noStrike">
                          <a:solidFill>
                            <a:srgbClr val="000000"/>
                          </a:solidFill>
                          <a:effectLst/>
                          <a:latin typeface="Calibri" panose="020F0502020204030204" pitchFamily="34" charset="0"/>
                        </a:rPr>
                        <a:t>Year 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dirty="0">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3251815355"/>
                  </a:ext>
                </a:extLst>
              </a:tr>
            </a:tbl>
          </a:graphicData>
        </a:graphic>
      </p:graphicFrame>
      <p:graphicFrame>
        <p:nvGraphicFramePr>
          <p:cNvPr id="3" name="Table 2">
            <a:extLst>
              <a:ext uri="{FF2B5EF4-FFF2-40B4-BE49-F238E27FC236}">
                <a16:creationId xmlns:a16="http://schemas.microsoft.com/office/drawing/2014/main" id="{3C0C9E93-061C-4DC7-A77B-AF25D9BB119B}"/>
              </a:ext>
            </a:extLst>
          </p:cNvPr>
          <p:cNvGraphicFramePr>
            <a:graphicFrameLocks noGrp="1"/>
          </p:cNvGraphicFramePr>
          <p:nvPr/>
        </p:nvGraphicFramePr>
        <p:xfrm>
          <a:off x="273051" y="2825378"/>
          <a:ext cx="3165856" cy="1606716"/>
        </p:xfrm>
        <a:graphic>
          <a:graphicData uri="http://schemas.openxmlformats.org/drawingml/2006/table">
            <a:tbl>
              <a:tblPr/>
              <a:tblGrid>
                <a:gridCol w="1844672">
                  <a:extLst>
                    <a:ext uri="{9D8B030D-6E8A-4147-A177-3AD203B41FA5}">
                      <a16:colId xmlns:a16="http://schemas.microsoft.com/office/drawing/2014/main" val="3471039459"/>
                    </a:ext>
                  </a:extLst>
                </a:gridCol>
                <a:gridCol w="1321184">
                  <a:extLst>
                    <a:ext uri="{9D8B030D-6E8A-4147-A177-3AD203B41FA5}">
                      <a16:colId xmlns:a16="http://schemas.microsoft.com/office/drawing/2014/main" val="1931559908"/>
                    </a:ext>
                  </a:extLst>
                </a:gridCol>
              </a:tblGrid>
              <a:tr h="267786">
                <a:tc gridSpan="2">
                  <a:txBody>
                    <a:bodyPr/>
                    <a:lstStyle/>
                    <a:p>
                      <a:pPr algn="l" fontAlgn="ctr"/>
                      <a:r>
                        <a:rPr lang="en-AU" sz="800" b="1" i="0" u="none" strike="noStrike">
                          <a:solidFill>
                            <a:srgbClr val="FFFFFF"/>
                          </a:solidFill>
                          <a:effectLst/>
                          <a:latin typeface="Calibri" panose="020F0502020204030204" pitchFamily="34" charset="0"/>
                        </a:rPr>
                        <a:t>Escalation - Construction Cost Escalation</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hMerge="1">
                  <a:txBody>
                    <a:bodyPr/>
                    <a:lstStyle/>
                    <a:p>
                      <a:endParaRPr lang="en-AU"/>
                    </a:p>
                  </a:txBody>
                  <a:tcPr/>
                </a:tc>
                <a:extLst>
                  <a:ext uri="{0D108BD9-81ED-4DB2-BD59-A6C34878D82A}">
                    <a16:rowId xmlns:a16="http://schemas.microsoft.com/office/drawing/2014/main" val="2726182318"/>
                  </a:ext>
                </a:extLst>
              </a:tr>
              <a:tr h="267786">
                <a:tc>
                  <a:txBody>
                    <a:bodyPr/>
                    <a:lstStyle/>
                    <a:p>
                      <a:pPr algn="l" fontAlgn="ctr"/>
                      <a:r>
                        <a:rPr lang="en-AU" sz="800" b="1" i="0" u="none" strike="noStrike" dirty="0">
                          <a:solidFill>
                            <a:srgbClr val="000000"/>
                          </a:solidFill>
                          <a:effectLst/>
                          <a:latin typeface="Calibri" panose="020F0502020204030204" pitchFamily="34" charset="0"/>
                        </a:rPr>
                        <a:t>Year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a:solidFill>
                            <a:srgbClr val="FF0000"/>
                          </a:solidFill>
                          <a:effectLst/>
                          <a:latin typeface="Calibri" panose="020F0502020204030204" pitchFamily="34" charset="0"/>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1211010678"/>
                  </a:ext>
                </a:extLst>
              </a:tr>
              <a:tr h="267786">
                <a:tc>
                  <a:txBody>
                    <a:bodyPr/>
                    <a:lstStyle/>
                    <a:p>
                      <a:pPr algn="l" fontAlgn="ctr"/>
                      <a:r>
                        <a:rPr lang="en-AU" sz="800" b="1" i="0" u="none" strike="noStrike">
                          <a:solidFill>
                            <a:srgbClr val="000000"/>
                          </a:solidFill>
                          <a:effectLst/>
                          <a:latin typeface="Calibri" panose="020F0502020204030204" pitchFamily="34" charset="0"/>
                        </a:rPr>
                        <a:t>Year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800" b="1" i="0" u="none" strike="noStrike">
                          <a:solidFill>
                            <a:srgbClr val="FF0000"/>
                          </a:solidFill>
                          <a:effectLst/>
                          <a:latin typeface="Calibri" panose="020F0502020204030204" pitchFamily="34" charset="0"/>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682616796"/>
                  </a:ext>
                </a:extLst>
              </a:tr>
              <a:tr h="267786">
                <a:tc>
                  <a:txBody>
                    <a:bodyPr/>
                    <a:lstStyle/>
                    <a:p>
                      <a:pPr algn="l" fontAlgn="ctr"/>
                      <a:r>
                        <a:rPr lang="en-AU" sz="800" b="1" i="0" u="none" strike="noStrike">
                          <a:solidFill>
                            <a:srgbClr val="000000"/>
                          </a:solidFill>
                          <a:effectLst/>
                          <a:latin typeface="Calibri" panose="020F0502020204030204" pitchFamily="34" charset="0"/>
                        </a:rPr>
                        <a:t>Year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3065612518"/>
                  </a:ext>
                </a:extLst>
              </a:tr>
              <a:tr h="267786">
                <a:tc>
                  <a:txBody>
                    <a:bodyPr/>
                    <a:lstStyle/>
                    <a:p>
                      <a:pPr algn="l" fontAlgn="ctr"/>
                      <a:r>
                        <a:rPr lang="en-AU" sz="800" b="1" i="0" u="none" strike="noStrike">
                          <a:solidFill>
                            <a:srgbClr val="000000"/>
                          </a:solidFill>
                          <a:effectLst/>
                          <a:latin typeface="Calibri" panose="020F0502020204030204" pitchFamily="34" charset="0"/>
                        </a:rPr>
                        <a:t>Year 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ctr"/>
                      <a:r>
                        <a:rPr lang="en-AU" sz="800" b="1" i="0" u="none" strike="noStrike">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1502767485"/>
                  </a:ext>
                </a:extLst>
              </a:tr>
              <a:tr h="267786">
                <a:tc>
                  <a:txBody>
                    <a:bodyPr/>
                    <a:lstStyle/>
                    <a:p>
                      <a:pPr algn="l" fontAlgn="ctr"/>
                      <a:r>
                        <a:rPr lang="en-AU" sz="800" b="1" i="0" u="none" strike="noStrike">
                          <a:solidFill>
                            <a:srgbClr val="000000"/>
                          </a:solidFill>
                          <a:effectLst/>
                          <a:latin typeface="Calibri" panose="020F0502020204030204" pitchFamily="34" charset="0"/>
                        </a:rPr>
                        <a:t>Year 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tc>
                  <a:txBody>
                    <a:bodyPr/>
                    <a:lstStyle/>
                    <a:p>
                      <a:pPr algn="r" fontAlgn="ctr"/>
                      <a:r>
                        <a:rPr lang="en-AU" sz="800" b="1" i="0" u="none" strike="noStrike" dirty="0">
                          <a:solidFill>
                            <a:srgbClr val="FF0000"/>
                          </a:solidFill>
                          <a:effectLst/>
                          <a:latin typeface="Calibri" panose="020F0502020204030204" pitchFamily="34" charset="0"/>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AE8E7"/>
                    </a:solidFill>
                  </a:tcPr>
                </a:tc>
                <a:extLst>
                  <a:ext uri="{0D108BD9-81ED-4DB2-BD59-A6C34878D82A}">
                    <a16:rowId xmlns:a16="http://schemas.microsoft.com/office/drawing/2014/main" val="3893679610"/>
                  </a:ext>
                </a:extLst>
              </a:tr>
            </a:tbl>
          </a:graphicData>
        </a:graphic>
      </p:graphicFrame>
      <p:graphicFrame>
        <p:nvGraphicFramePr>
          <p:cNvPr id="4" name="Table 3">
            <a:extLst>
              <a:ext uri="{FF2B5EF4-FFF2-40B4-BE49-F238E27FC236}">
                <a16:creationId xmlns:a16="http://schemas.microsoft.com/office/drawing/2014/main" id="{03B4A3D5-F9E2-4723-8ADB-CD8FF3440396}"/>
              </a:ext>
            </a:extLst>
          </p:cNvPr>
          <p:cNvGraphicFramePr>
            <a:graphicFrameLocks noGrp="1"/>
          </p:cNvGraphicFramePr>
          <p:nvPr/>
        </p:nvGraphicFramePr>
        <p:xfrm>
          <a:off x="4261733" y="976953"/>
          <a:ext cx="3361377" cy="2452044"/>
        </p:xfrm>
        <a:graphic>
          <a:graphicData uri="http://schemas.openxmlformats.org/drawingml/2006/table">
            <a:tbl>
              <a:tblPr/>
              <a:tblGrid>
                <a:gridCol w="2503153">
                  <a:extLst>
                    <a:ext uri="{9D8B030D-6E8A-4147-A177-3AD203B41FA5}">
                      <a16:colId xmlns:a16="http://schemas.microsoft.com/office/drawing/2014/main" val="1800734899"/>
                    </a:ext>
                  </a:extLst>
                </a:gridCol>
                <a:gridCol w="858224">
                  <a:extLst>
                    <a:ext uri="{9D8B030D-6E8A-4147-A177-3AD203B41FA5}">
                      <a16:colId xmlns:a16="http://schemas.microsoft.com/office/drawing/2014/main" val="311323788"/>
                    </a:ext>
                  </a:extLst>
                </a:gridCol>
              </a:tblGrid>
              <a:tr h="368892">
                <a:tc>
                  <a:txBody>
                    <a:bodyPr/>
                    <a:lstStyle/>
                    <a:p>
                      <a:pPr algn="l" fontAlgn="ctr"/>
                      <a:r>
                        <a:rPr lang="en-AU" sz="900" b="1" i="0" u="none" strike="noStrike">
                          <a:solidFill>
                            <a:srgbClr val="FFFFFF"/>
                          </a:solidFill>
                          <a:effectLst/>
                          <a:latin typeface="Calibri" panose="020F0502020204030204" pitchFamily="34" charset="0"/>
                        </a:rPr>
                        <a:t>On-Costs</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tc>
                  <a:txBody>
                    <a:bodyPr/>
                    <a:lstStyle/>
                    <a:p>
                      <a:pPr algn="r" fontAlgn="ctr"/>
                      <a:r>
                        <a:rPr lang="en-AU" sz="900" b="1" i="0" u="none" strike="noStrike">
                          <a:solidFill>
                            <a:srgbClr val="FFFFFF"/>
                          </a:solidFill>
                          <a:effectLst/>
                          <a:latin typeface="Calibri" panose="020F0502020204030204" pitchFamily="34" charset="0"/>
                        </a:rPr>
                        <a:t>Model Input</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300F"/>
                    </a:solidFill>
                  </a:tcPr>
                </a:tc>
                <a:extLst>
                  <a:ext uri="{0D108BD9-81ED-4DB2-BD59-A6C34878D82A}">
                    <a16:rowId xmlns:a16="http://schemas.microsoft.com/office/drawing/2014/main" val="2744098378"/>
                  </a:ext>
                </a:extLst>
              </a:tr>
              <a:tr h="260394">
                <a:tc>
                  <a:txBody>
                    <a:bodyPr/>
                    <a:lstStyle/>
                    <a:p>
                      <a:pPr algn="l" fontAlgn="ctr"/>
                      <a:r>
                        <a:rPr lang="en-AU" sz="900" b="1" i="0" u="none" strike="noStrike">
                          <a:solidFill>
                            <a:srgbClr val="000000"/>
                          </a:solidFill>
                          <a:effectLst/>
                          <a:latin typeface="Calibri" panose="020F0502020204030204" pitchFamily="34" charset="0"/>
                        </a:rPr>
                        <a:t>Sales Commission &amp; Marketing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tc>
                  <a:txBody>
                    <a:bodyPr/>
                    <a:lstStyle/>
                    <a:p>
                      <a:pPr algn="r" fontAlgn="ctr"/>
                      <a:r>
                        <a:rPr lang="en-AU" sz="900" b="1" i="0" u="none" strike="noStrike">
                          <a:solidFill>
                            <a:srgbClr val="FF0000"/>
                          </a:solidFill>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extLst>
                  <a:ext uri="{0D108BD9-81ED-4DB2-BD59-A6C34878D82A}">
                    <a16:rowId xmlns:a16="http://schemas.microsoft.com/office/drawing/2014/main" val="147844411"/>
                  </a:ext>
                </a:extLst>
              </a:tr>
              <a:tr h="260394">
                <a:tc>
                  <a:txBody>
                    <a:bodyPr/>
                    <a:lstStyle/>
                    <a:p>
                      <a:pPr algn="l" fontAlgn="ctr"/>
                      <a:r>
                        <a:rPr lang="en-AU" sz="900" b="1" i="0" u="none" strike="noStrike" dirty="0">
                          <a:solidFill>
                            <a:srgbClr val="000000"/>
                          </a:solidFill>
                          <a:effectLst/>
                          <a:latin typeface="Calibri" panose="020F0502020204030204" pitchFamily="34" charset="0"/>
                        </a:rPr>
                        <a:t>ESD (Commercial Only)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r" fontAlgn="ctr"/>
                      <a:r>
                        <a:rPr lang="en-AU" sz="900" b="1" i="0" u="none" strike="noStrike">
                          <a:solidFill>
                            <a:srgbClr val="FF0000"/>
                          </a:solidFill>
                          <a:effectLst/>
                          <a:latin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704925742"/>
                  </a:ext>
                </a:extLst>
              </a:tr>
              <a:tr h="260394">
                <a:tc>
                  <a:txBody>
                    <a:bodyPr/>
                    <a:lstStyle/>
                    <a:p>
                      <a:pPr algn="l" fontAlgn="ctr"/>
                      <a:r>
                        <a:rPr lang="en-AU" sz="900" b="1" i="0" u="none" strike="noStrike">
                          <a:solidFill>
                            <a:srgbClr val="000000"/>
                          </a:solidFill>
                          <a:effectLst/>
                          <a:latin typeface="Calibri" panose="020F0502020204030204" pitchFamily="34" charset="0"/>
                        </a:rPr>
                        <a:t>Const Contingency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tc>
                  <a:txBody>
                    <a:bodyPr/>
                    <a:lstStyle/>
                    <a:p>
                      <a:pPr algn="r" fontAlgn="ctr"/>
                      <a:r>
                        <a:rPr lang="en-AU" sz="900" b="1" i="0" u="none" strike="noStrike">
                          <a:solidFill>
                            <a:srgbClr val="FF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extLst>
                  <a:ext uri="{0D108BD9-81ED-4DB2-BD59-A6C34878D82A}">
                    <a16:rowId xmlns:a16="http://schemas.microsoft.com/office/drawing/2014/main" val="3256052298"/>
                  </a:ext>
                </a:extLst>
              </a:tr>
              <a:tr h="260394">
                <a:tc>
                  <a:txBody>
                    <a:bodyPr/>
                    <a:lstStyle/>
                    <a:p>
                      <a:pPr algn="l" fontAlgn="ctr"/>
                      <a:r>
                        <a:rPr lang="en-AU" sz="900" b="1" i="0" u="none" strike="noStrike">
                          <a:solidFill>
                            <a:srgbClr val="000000"/>
                          </a:solidFill>
                          <a:effectLst/>
                          <a:latin typeface="Calibri" panose="020F0502020204030204" pitchFamily="34" charset="0"/>
                        </a:rPr>
                        <a:t>Authority Fees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r" fontAlgn="ctr"/>
                      <a:r>
                        <a:rPr lang="en-AU" sz="900" b="1" i="0" u="none" strike="noStrike">
                          <a:solidFill>
                            <a:srgbClr val="FF0000"/>
                          </a:solidFill>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430391064"/>
                  </a:ext>
                </a:extLst>
              </a:tr>
              <a:tr h="260394">
                <a:tc>
                  <a:txBody>
                    <a:bodyPr/>
                    <a:lstStyle/>
                    <a:p>
                      <a:pPr algn="l" fontAlgn="ctr"/>
                      <a:r>
                        <a:rPr lang="en-AU" sz="900" b="1" i="0" u="none" strike="noStrike">
                          <a:solidFill>
                            <a:srgbClr val="000000"/>
                          </a:solidFill>
                          <a:effectLst/>
                          <a:latin typeface="Calibri" panose="020F0502020204030204" pitchFamily="34" charset="0"/>
                        </a:rPr>
                        <a:t>Professional Fees (incl PM)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tc>
                  <a:txBody>
                    <a:bodyPr/>
                    <a:lstStyle/>
                    <a:p>
                      <a:pPr algn="r" fontAlgn="ctr"/>
                      <a:r>
                        <a:rPr lang="en-AU" sz="900" b="1" i="0" u="none" strike="noStrike">
                          <a:solidFill>
                            <a:srgbClr val="FF0000"/>
                          </a:solidFill>
                          <a:effectLst/>
                          <a:latin typeface="Calibri" panose="020F0502020204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extLst>
                  <a:ext uri="{0D108BD9-81ED-4DB2-BD59-A6C34878D82A}">
                    <a16:rowId xmlns:a16="http://schemas.microsoft.com/office/drawing/2014/main" val="1786875457"/>
                  </a:ext>
                </a:extLst>
              </a:tr>
              <a:tr h="260394">
                <a:tc>
                  <a:txBody>
                    <a:bodyPr/>
                    <a:lstStyle/>
                    <a:p>
                      <a:pPr algn="l" fontAlgn="ctr"/>
                      <a:r>
                        <a:rPr lang="en-AU" sz="900" b="1" i="0" u="none" strike="noStrike">
                          <a:solidFill>
                            <a:srgbClr val="000000"/>
                          </a:solidFill>
                          <a:effectLst/>
                          <a:latin typeface="Calibri" panose="020F0502020204030204" pitchFamily="34" charset="0"/>
                        </a:rPr>
                        <a:t>Staging &amp; Temp Works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r" fontAlgn="ctr"/>
                      <a:r>
                        <a:rPr lang="en-AU" sz="900" b="1" i="0" u="none" strike="noStrike">
                          <a:solidFill>
                            <a:srgbClr val="FF0000"/>
                          </a:solidFill>
                          <a:effectLst/>
                          <a:latin typeface="Calibri" panose="020F0502020204030204" pitchFamily="34" charset="0"/>
                        </a:rPr>
                        <a:t>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18004882"/>
                  </a:ext>
                </a:extLst>
              </a:tr>
              <a:tr h="260394">
                <a:tc>
                  <a:txBody>
                    <a:bodyPr/>
                    <a:lstStyle/>
                    <a:p>
                      <a:pPr algn="l" fontAlgn="ctr"/>
                      <a:r>
                        <a:rPr lang="en-AU" sz="900" b="1" i="0" u="none" strike="noStrike" dirty="0">
                          <a:solidFill>
                            <a:srgbClr val="000000"/>
                          </a:solidFill>
                          <a:effectLst/>
                          <a:latin typeface="Calibri" panose="020F0502020204030204" pitchFamily="34" charset="0"/>
                        </a:rPr>
                        <a:t>Development Management / Overheads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tc>
                  <a:txBody>
                    <a:bodyPr/>
                    <a:lstStyle/>
                    <a:p>
                      <a:pPr algn="r" fontAlgn="ctr"/>
                      <a:r>
                        <a:rPr lang="en-AU" sz="900" b="1" i="0" u="none" strike="noStrike" dirty="0">
                          <a:solidFill>
                            <a:srgbClr val="FF0000"/>
                          </a:solidFill>
                          <a:effectLst/>
                          <a:latin typeface="Calibri" panose="020F0502020204030204" pitchFamily="34" charset="0"/>
                        </a:rPr>
                        <a:t>$2.3m per annum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AE8E7"/>
                    </a:solidFill>
                  </a:tcPr>
                </a:tc>
                <a:extLst>
                  <a:ext uri="{0D108BD9-81ED-4DB2-BD59-A6C34878D82A}">
                    <a16:rowId xmlns:a16="http://schemas.microsoft.com/office/drawing/2014/main" val="1684229190"/>
                  </a:ext>
                </a:extLst>
              </a:tr>
              <a:tr h="260394">
                <a:tc>
                  <a:txBody>
                    <a:bodyPr/>
                    <a:lstStyle/>
                    <a:p>
                      <a:pPr algn="l" fontAlgn="ctr"/>
                      <a:r>
                        <a:rPr lang="en-AU" sz="900" b="1" i="0" u="none" strike="noStrike">
                          <a:solidFill>
                            <a:srgbClr val="000000"/>
                          </a:solidFill>
                          <a:effectLst/>
                          <a:latin typeface="Calibri" panose="020F0502020204030204" pitchFamily="34" charset="0"/>
                        </a:rPr>
                        <a:t>Project Contingency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AU" sz="900" b="1" i="0" u="none" strike="noStrike" dirty="0">
                          <a:solidFill>
                            <a:srgbClr val="FF0000"/>
                          </a:solidFill>
                          <a:effectLst/>
                          <a:latin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7740856"/>
                  </a:ext>
                </a:extLst>
              </a:tr>
            </a:tbl>
          </a:graphicData>
        </a:graphic>
      </p:graphicFrame>
    </p:spTree>
    <p:extLst>
      <p:ext uri="{BB962C8B-B14F-4D97-AF65-F5344CB8AC3E}">
        <p14:creationId xmlns:p14="http://schemas.microsoft.com/office/powerpoint/2010/main" val="386624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a:extLst>
              <a:ext uri="{FF2B5EF4-FFF2-40B4-BE49-F238E27FC236}">
                <a16:creationId xmlns:a16="http://schemas.microsoft.com/office/drawing/2014/main" id="{F0DC2506-802B-424B-9C6F-363E1C68C1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466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503944" cy="664797"/>
          </a:xfrm>
        </p:spPr>
        <p:txBody>
          <a:bodyPr/>
          <a:lstStyle/>
          <a:p>
            <a:r>
              <a:rPr lang="en-AU" dirty="0"/>
              <a:t>Sandy Bay – V3B-1 High Level Staging (predicated on UTAS decant and expected start on site date) </a:t>
            </a:r>
          </a:p>
        </p:txBody>
      </p:sp>
      <p:pic>
        <p:nvPicPr>
          <p:cNvPr id="3" name="Picture 2">
            <a:extLst>
              <a:ext uri="{FF2B5EF4-FFF2-40B4-BE49-F238E27FC236}">
                <a16:creationId xmlns:a16="http://schemas.microsoft.com/office/drawing/2014/main" id="{3AF1A3FC-894C-4454-A3B5-C598353BF0C3}"/>
              </a:ext>
            </a:extLst>
          </p:cNvPr>
          <p:cNvPicPr>
            <a:picLocks noChangeAspect="1"/>
          </p:cNvPicPr>
          <p:nvPr/>
        </p:nvPicPr>
        <p:blipFill>
          <a:blip r:embed="rId4"/>
          <a:stretch>
            <a:fillRect/>
          </a:stretch>
        </p:blipFill>
        <p:spPr>
          <a:xfrm>
            <a:off x="281221" y="974085"/>
            <a:ext cx="9556266" cy="4424197"/>
          </a:xfrm>
          <a:prstGeom prst="rect">
            <a:avLst/>
          </a:prstGeom>
        </p:spPr>
      </p:pic>
      <p:sp>
        <p:nvSpPr>
          <p:cNvPr id="7" name="TextBox 6">
            <a:extLst>
              <a:ext uri="{FF2B5EF4-FFF2-40B4-BE49-F238E27FC236}">
                <a16:creationId xmlns:a16="http://schemas.microsoft.com/office/drawing/2014/main" id="{975EA51D-5F01-44FE-9226-8EEC200E5D05}"/>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2268909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664797"/>
          </a:xfrm>
        </p:spPr>
        <p:txBody>
          <a:bodyPr/>
          <a:lstStyle/>
          <a:p>
            <a:r>
              <a:rPr lang="en-AU" dirty="0"/>
              <a:t>Sandy Bay Masterplan Feasibility Model for PSA Assumptions</a:t>
            </a:r>
          </a:p>
        </p:txBody>
      </p:sp>
      <p:sp>
        <p:nvSpPr>
          <p:cNvPr id="7" name="TextBox 6">
            <a:extLst>
              <a:ext uri="{FF2B5EF4-FFF2-40B4-BE49-F238E27FC236}">
                <a16:creationId xmlns:a16="http://schemas.microsoft.com/office/drawing/2014/main" id="{E00EC572-A2A5-4F93-996E-721DF6889871}"/>
              </a:ext>
            </a:extLst>
          </p:cNvPr>
          <p:cNvSpPr txBox="1"/>
          <p:nvPr/>
        </p:nvSpPr>
        <p:spPr>
          <a:xfrm>
            <a:off x="193151" y="826817"/>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3B-1 Masterplan Context</a:t>
            </a:r>
          </a:p>
        </p:txBody>
      </p:sp>
      <p:sp>
        <p:nvSpPr>
          <p:cNvPr id="9" name="TextBox 8">
            <a:extLst>
              <a:ext uri="{FF2B5EF4-FFF2-40B4-BE49-F238E27FC236}">
                <a16:creationId xmlns:a16="http://schemas.microsoft.com/office/drawing/2014/main" id="{B1E78949-5DE8-4B77-8160-DDDBBC5D6F52}"/>
              </a:ext>
            </a:extLst>
          </p:cNvPr>
          <p:cNvSpPr txBox="1"/>
          <p:nvPr/>
        </p:nvSpPr>
        <p:spPr>
          <a:xfrm>
            <a:off x="270556" y="1128700"/>
            <a:ext cx="9564438" cy="7894469"/>
          </a:xfrm>
          <a:prstGeom prst="rect">
            <a:avLst/>
          </a:prstGeom>
          <a:ln>
            <a:noFill/>
          </a:ln>
        </p:spPr>
        <p:txBody>
          <a:bodyPr vert="horz" wrap="square" lIns="0" tIns="0" rIns="0" bIns="0" rtlCol="0">
            <a:spAutoFit/>
          </a:bodyPr>
          <a:lstStyle/>
          <a:p>
            <a:pPr marL="171450" indent="-171450">
              <a:spcAft>
                <a:spcPts val="600"/>
              </a:spcAft>
              <a:buFont typeface="Arial" panose="020B0604020202020204" pitchFamily="34" charset="0"/>
              <a:buChar char="•"/>
            </a:pPr>
            <a:r>
              <a:rPr lang="en-US" sz="1100" dirty="0"/>
              <a:t>The following outputs are based on CHC Masterplan Version 3B-1 as of at 07.09.21. </a:t>
            </a:r>
          </a:p>
          <a:p>
            <a:pPr marL="171450" indent="-171450">
              <a:spcAft>
                <a:spcPts val="600"/>
              </a:spcAft>
              <a:buFont typeface="Arial" panose="020B0604020202020204" pitchFamily="34" charset="0"/>
              <a:buChar char="•"/>
            </a:pPr>
            <a:r>
              <a:rPr lang="en-US" sz="1100" dirty="0"/>
              <a:t>It is important to note that the current Masterplan </a:t>
            </a:r>
            <a:r>
              <a:rPr lang="en-US" sz="1100" b="1" dirty="0"/>
              <a:t>is approx. 5.0% of the design</a:t>
            </a:r>
            <a:r>
              <a:rPr lang="en-US" sz="1100" dirty="0"/>
              <a:t>. </a:t>
            </a:r>
          </a:p>
          <a:p>
            <a:pPr marL="628650" lvl="1" indent="-171450">
              <a:spcAft>
                <a:spcPts val="600"/>
              </a:spcAft>
              <a:buFont typeface="Arial" panose="020B0604020202020204" pitchFamily="34" charset="0"/>
              <a:buChar char="‒"/>
            </a:pPr>
            <a:r>
              <a:rPr lang="en-US" sz="1100" dirty="0"/>
              <a:t>The 3B-1 Masterplan has a total of </a:t>
            </a:r>
            <a:r>
              <a:rPr lang="en-US" sz="1100" b="1" dirty="0"/>
              <a:t>2,755 dwellings</a:t>
            </a:r>
            <a:r>
              <a:rPr lang="en-US" sz="1100" dirty="0"/>
              <a:t>, including: </a:t>
            </a:r>
          </a:p>
          <a:p>
            <a:pPr marL="628650" lvl="1" indent="-171450">
              <a:spcAft>
                <a:spcPts val="600"/>
              </a:spcAft>
              <a:buFont typeface="Arial" panose="020B0604020202020204" pitchFamily="34" charset="0"/>
              <a:buChar char="‒"/>
            </a:pPr>
            <a:r>
              <a:rPr lang="en-US" sz="1100" dirty="0"/>
              <a:t>2,132 are Residential apartments including serviced apartments,</a:t>
            </a:r>
          </a:p>
          <a:p>
            <a:pPr marL="628650" lvl="1" indent="-171450">
              <a:spcAft>
                <a:spcPts val="600"/>
              </a:spcAft>
              <a:buFont typeface="Arial" panose="020B0604020202020204" pitchFamily="34" charset="0"/>
              <a:buChar char="‒"/>
            </a:pPr>
            <a:r>
              <a:rPr lang="en-US" sz="1100" dirty="0"/>
              <a:t>171 townhouses, 256 Independent Living Units or aged care (effectively all medium and higher density dwellings), </a:t>
            </a:r>
          </a:p>
          <a:p>
            <a:pPr marL="628650" lvl="1" indent="-171450">
              <a:spcAft>
                <a:spcPts val="600"/>
              </a:spcAft>
              <a:buFont typeface="Arial" panose="020B0604020202020204" pitchFamily="34" charset="0"/>
              <a:buChar char="‒"/>
            </a:pPr>
            <a:r>
              <a:rPr lang="en-US" sz="1100" dirty="0"/>
              <a:t>120 hotel rooms and </a:t>
            </a:r>
          </a:p>
          <a:p>
            <a:pPr marL="628650" lvl="1" indent="-171450">
              <a:spcAft>
                <a:spcPts val="600"/>
              </a:spcAft>
              <a:buFont typeface="Arial" panose="020B0604020202020204" pitchFamily="34" charset="0"/>
              <a:buChar char="‒"/>
            </a:pPr>
            <a:r>
              <a:rPr lang="en-US" sz="1100" dirty="0"/>
              <a:t>76 single detached residential lots with 3,847 carparks (at an average residential car park ratio 0.5 car/1 bed, 1.0 car/ per 2 bed , 2.0 cars/ per 3 bed) - visitors to be on street). </a:t>
            </a:r>
          </a:p>
          <a:p>
            <a:pPr marL="171450" indent="-171450">
              <a:spcAft>
                <a:spcPts val="600"/>
              </a:spcAft>
              <a:buFont typeface="Arial" panose="020B0604020202020204" pitchFamily="34" charset="0"/>
              <a:buChar char="•"/>
            </a:pPr>
            <a:r>
              <a:rPr lang="en-US" sz="1100" dirty="0"/>
              <a:t>In addition to these dwellings the 3B-1 Masterplan includes approximately: </a:t>
            </a:r>
          </a:p>
          <a:p>
            <a:pPr marL="628650" lvl="1" indent="-171450">
              <a:spcAft>
                <a:spcPts val="600"/>
              </a:spcAft>
              <a:buFont typeface="Arial" panose="020B0604020202020204" pitchFamily="34" charset="0"/>
              <a:buChar char="‒"/>
            </a:pPr>
            <a:r>
              <a:rPr lang="en-US" sz="1100" dirty="0"/>
              <a:t>20,900 sqm NSA of Office, </a:t>
            </a:r>
          </a:p>
          <a:p>
            <a:pPr marL="628650" lvl="1" indent="-171450">
              <a:spcAft>
                <a:spcPts val="600"/>
              </a:spcAft>
              <a:buFont typeface="Arial" panose="020B0604020202020204" pitchFamily="34" charset="0"/>
              <a:buChar char="‒"/>
            </a:pPr>
            <a:r>
              <a:rPr lang="en-US" sz="1100" dirty="0"/>
              <a:t>11,745 sqm GFA of Retail / F&amp;B, </a:t>
            </a:r>
          </a:p>
          <a:p>
            <a:pPr marL="628650" lvl="1" indent="-171450">
              <a:spcAft>
                <a:spcPts val="600"/>
              </a:spcAft>
              <a:buFont typeface="Arial" panose="020B0604020202020204" pitchFamily="34" charset="0"/>
              <a:buChar char="‒"/>
            </a:pPr>
            <a:r>
              <a:rPr lang="en-US" sz="1100" dirty="0"/>
              <a:t>plus additional spaces for 9,400 sqm GFA of Health, 5,900 sqm GFA of Community and 3,500 sqm GFA of Education.</a:t>
            </a:r>
          </a:p>
          <a:p>
            <a:pPr>
              <a:spcAft>
                <a:spcPts val="600"/>
              </a:spcAft>
            </a:pPr>
            <a:endParaRPr lang="en-US" sz="1100" b="1" dirty="0"/>
          </a:p>
          <a:p>
            <a:pPr>
              <a:spcAft>
                <a:spcPts val="600"/>
              </a:spcAft>
            </a:pPr>
            <a:r>
              <a:rPr lang="en-US" sz="1100" b="1" dirty="0"/>
              <a:t>Preliminary Financial Dashboard – UPPL Adjusted Assumptions</a:t>
            </a:r>
          </a:p>
          <a:p>
            <a:pPr marL="171450" indent="-171450">
              <a:spcAft>
                <a:spcPts val="600"/>
              </a:spcAft>
              <a:buFont typeface="Arial" panose="020B0604020202020204" pitchFamily="34" charset="0"/>
              <a:buChar char="•"/>
            </a:pPr>
            <a:r>
              <a:rPr lang="en-US" sz="1100" dirty="0"/>
              <a:t>Infrastructure &amp; Sub-division Costs are based on the WT Partnership Stage 3 Estimate No.2 REV 1 Costs (dated 16 September 2021). </a:t>
            </a:r>
          </a:p>
          <a:p>
            <a:pPr marL="171450" indent="-171450">
              <a:spcAft>
                <a:spcPts val="600"/>
              </a:spcAft>
              <a:buFont typeface="Arial" panose="020B0604020202020204" pitchFamily="34" charset="0"/>
              <a:buChar char="•"/>
            </a:pPr>
            <a:r>
              <a:rPr lang="en-US" sz="1100" dirty="0"/>
              <a:t>In terms the ADJUSTED rate, a reduction has been applied to 10% to all Precincts. </a:t>
            </a:r>
          </a:p>
          <a:p>
            <a:pPr marL="171450" indent="-171450">
              <a:spcAft>
                <a:spcPts val="600"/>
              </a:spcAft>
              <a:buFont typeface="Arial" panose="020B0604020202020204" pitchFamily="34" charset="0"/>
              <a:buChar char="•"/>
            </a:pPr>
            <a:r>
              <a:rPr lang="en-US" sz="1100" dirty="0"/>
              <a:t>In terms of new built form this equates to a blended average new build price point of no less than $2,800 sqm.</a:t>
            </a:r>
          </a:p>
          <a:p>
            <a:pPr marL="171450" indent="-171450">
              <a:spcAft>
                <a:spcPts val="600"/>
              </a:spcAft>
              <a:buFont typeface="Arial" panose="020B0604020202020204" pitchFamily="34" charset="0"/>
              <a:buChar char="•"/>
            </a:pPr>
            <a:r>
              <a:rPr lang="en-US" sz="1100" dirty="0"/>
              <a:t> Estimates for repurposed buildings have not been reduced.  </a:t>
            </a:r>
          </a:p>
          <a:p>
            <a:pPr marL="171450" indent="-171450">
              <a:spcAft>
                <a:spcPts val="600"/>
              </a:spcAft>
              <a:buFont typeface="Arial" panose="020B0604020202020204" pitchFamily="34" charset="0"/>
              <a:buChar char="•"/>
            </a:pPr>
            <a:r>
              <a:rPr lang="en-US" sz="1100" dirty="0"/>
              <a:t>Other Built Form costs may have been reduced by 10% based on comparative Hobart market assessment between gross revenues, land sales, trunk infrastructure and built form costs and required developer margins.</a:t>
            </a:r>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highlight>
                <a:srgbClr val="FFFF00"/>
              </a:highlight>
            </a:endParaRPr>
          </a:p>
          <a:p>
            <a:pPr>
              <a:spcAft>
                <a:spcPts val="600"/>
              </a:spcAft>
            </a:pPr>
            <a:endParaRPr lang="en-US" sz="1100" dirty="0"/>
          </a:p>
        </p:txBody>
      </p:sp>
      <p:sp>
        <p:nvSpPr>
          <p:cNvPr id="15" name="TextBox 14">
            <a:extLst>
              <a:ext uri="{FF2B5EF4-FFF2-40B4-BE49-F238E27FC236}">
                <a16:creationId xmlns:a16="http://schemas.microsoft.com/office/drawing/2014/main" id="{C599627C-0111-42CD-B2A1-7EB3247080C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Tree>
    <p:extLst>
      <p:ext uri="{BB962C8B-B14F-4D97-AF65-F5344CB8AC3E}">
        <p14:creationId xmlns:p14="http://schemas.microsoft.com/office/powerpoint/2010/main" val="2782510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Masterplan Feasibility Model for PSA</a:t>
            </a:r>
          </a:p>
        </p:txBody>
      </p:sp>
      <p:sp>
        <p:nvSpPr>
          <p:cNvPr id="7" name="TextBox 6">
            <a:extLst>
              <a:ext uri="{FF2B5EF4-FFF2-40B4-BE49-F238E27FC236}">
                <a16:creationId xmlns:a16="http://schemas.microsoft.com/office/drawing/2014/main" id="{E00EC572-A2A5-4F93-996E-721DF6889871}"/>
              </a:ext>
            </a:extLst>
          </p:cNvPr>
          <p:cNvSpPr txBox="1"/>
          <p:nvPr/>
        </p:nvSpPr>
        <p:spPr>
          <a:xfrm>
            <a:off x="193151" y="689974"/>
            <a:ext cx="8086212" cy="276999"/>
          </a:xfrm>
          <a:prstGeom prst="rect">
            <a:avLst/>
          </a:prstGeom>
          <a:noFill/>
          <a:ln>
            <a:noFill/>
          </a:ln>
        </p:spPr>
        <p:txBody>
          <a:bodyPr wrap="square" lIns="91440" tIns="45720" rIns="91440" bIns="45720" anchor="t">
            <a:spAutoFit/>
          </a:bodyPr>
          <a:lstStyle/>
          <a:p>
            <a:pPr>
              <a:spcAft>
                <a:spcPts val="600"/>
              </a:spcAft>
            </a:pPr>
            <a:r>
              <a:rPr lang="en-US" sz="1200" b="1" dirty="0"/>
              <a:t>Preliminary Financial Dashboard – Scenario 1 Freehold RLV Outright - UPPL Adjusted</a:t>
            </a:r>
          </a:p>
        </p:txBody>
      </p:sp>
      <p:sp>
        <p:nvSpPr>
          <p:cNvPr id="9" name="TextBox 8">
            <a:extLst>
              <a:ext uri="{FF2B5EF4-FFF2-40B4-BE49-F238E27FC236}">
                <a16:creationId xmlns:a16="http://schemas.microsoft.com/office/drawing/2014/main" id="{B1E78949-5DE8-4B77-8160-DDDBBC5D6F52}"/>
              </a:ext>
            </a:extLst>
          </p:cNvPr>
          <p:cNvSpPr txBox="1"/>
          <p:nvPr/>
        </p:nvSpPr>
        <p:spPr>
          <a:xfrm>
            <a:off x="270556" y="966973"/>
            <a:ext cx="9564438" cy="4108817"/>
          </a:xfrm>
          <a:prstGeom prst="rect">
            <a:avLst/>
          </a:prstGeom>
          <a:ln>
            <a:noFill/>
          </a:ln>
        </p:spPr>
        <p:txBody>
          <a:bodyPr vert="horz" wrap="square" lIns="0" tIns="0" rIns="0" bIns="0" rtlCol="0">
            <a:spAutoFit/>
          </a:bodyPr>
          <a:lstStyle/>
          <a:p>
            <a:pPr>
              <a:spcAft>
                <a:spcPts val="600"/>
              </a:spcAft>
            </a:pPr>
            <a:r>
              <a:rPr lang="en-US" sz="1100" dirty="0"/>
              <a:t>.</a:t>
            </a:r>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p:txBody>
      </p:sp>
      <p:sp>
        <p:nvSpPr>
          <p:cNvPr id="15" name="TextBox 14">
            <a:extLst>
              <a:ext uri="{FF2B5EF4-FFF2-40B4-BE49-F238E27FC236}">
                <a16:creationId xmlns:a16="http://schemas.microsoft.com/office/drawing/2014/main" id="{C599627C-0111-42CD-B2A1-7EB3247080C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graphicFrame>
        <p:nvGraphicFramePr>
          <p:cNvPr id="10" name="Table 9">
            <a:extLst>
              <a:ext uri="{FF2B5EF4-FFF2-40B4-BE49-F238E27FC236}">
                <a16:creationId xmlns:a16="http://schemas.microsoft.com/office/drawing/2014/main" id="{8A6BF92E-5C68-4700-B3E0-93550FE97607}"/>
              </a:ext>
            </a:extLst>
          </p:cNvPr>
          <p:cNvGraphicFramePr>
            <a:graphicFrameLocks noGrp="1"/>
          </p:cNvGraphicFramePr>
          <p:nvPr>
            <p:extLst>
              <p:ext uri="{D42A27DB-BD31-4B8C-83A1-F6EECF244321}">
                <p14:modId xmlns:p14="http://schemas.microsoft.com/office/powerpoint/2010/main" val="2844367560"/>
              </p:ext>
            </p:extLst>
          </p:nvPr>
        </p:nvGraphicFramePr>
        <p:xfrm>
          <a:off x="356056" y="2748590"/>
          <a:ext cx="9439706" cy="1793106"/>
        </p:xfrm>
        <a:graphic>
          <a:graphicData uri="http://schemas.openxmlformats.org/drawingml/2006/table">
            <a:tbl>
              <a:tblPr firstRow="1" bandRow="1">
                <a:tableStyleId>{21E4AEA4-8DFA-4A89-87EB-49C32662AFE0}</a:tableStyleId>
              </a:tblPr>
              <a:tblGrid>
                <a:gridCol w="3201578">
                  <a:extLst>
                    <a:ext uri="{9D8B030D-6E8A-4147-A177-3AD203B41FA5}">
                      <a16:colId xmlns:a16="http://schemas.microsoft.com/office/drawing/2014/main" val="3318567989"/>
                    </a:ext>
                  </a:extLst>
                </a:gridCol>
                <a:gridCol w="1039688">
                  <a:extLst>
                    <a:ext uri="{9D8B030D-6E8A-4147-A177-3AD203B41FA5}">
                      <a16:colId xmlns:a16="http://schemas.microsoft.com/office/drawing/2014/main" val="476473034"/>
                    </a:ext>
                  </a:extLst>
                </a:gridCol>
                <a:gridCol w="1039688">
                  <a:extLst>
                    <a:ext uri="{9D8B030D-6E8A-4147-A177-3AD203B41FA5}">
                      <a16:colId xmlns:a16="http://schemas.microsoft.com/office/drawing/2014/main" val="3259481480"/>
                    </a:ext>
                  </a:extLst>
                </a:gridCol>
                <a:gridCol w="1039688">
                  <a:extLst>
                    <a:ext uri="{9D8B030D-6E8A-4147-A177-3AD203B41FA5}">
                      <a16:colId xmlns:a16="http://schemas.microsoft.com/office/drawing/2014/main" val="1805983329"/>
                    </a:ext>
                  </a:extLst>
                </a:gridCol>
                <a:gridCol w="1039688">
                  <a:extLst>
                    <a:ext uri="{9D8B030D-6E8A-4147-A177-3AD203B41FA5}">
                      <a16:colId xmlns:a16="http://schemas.microsoft.com/office/drawing/2014/main" val="2900547408"/>
                    </a:ext>
                  </a:extLst>
                </a:gridCol>
                <a:gridCol w="1039688">
                  <a:extLst>
                    <a:ext uri="{9D8B030D-6E8A-4147-A177-3AD203B41FA5}">
                      <a16:colId xmlns:a16="http://schemas.microsoft.com/office/drawing/2014/main" val="2434303612"/>
                    </a:ext>
                  </a:extLst>
                </a:gridCol>
                <a:gridCol w="1039688">
                  <a:extLst>
                    <a:ext uri="{9D8B030D-6E8A-4147-A177-3AD203B41FA5}">
                      <a16:colId xmlns:a16="http://schemas.microsoft.com/office/drawing/2014/main" val="1802840223"/>
                    </a:ext>
                  </a:extLst>
                </a:gridCol>
              </a:tblGrid>
              <a:tr h="256158">
                <a:tc>
                  <a:txBody>
                    <a:bodyPr/>
                    <a:lstStyle/>
                    <a:p>
                      <a:pPr algn="l" fontAlgn="ctr"/>
                      <a:r>
                        <a:rPr lang="en-US" sz="1000" b="1" u="none" strike="noStrike" dirty="0">
                          <a:solidFill>
                            <a:schemeClr val="bg1"/>
                          </a:solidFill>
                          <a:effectLst/>
                        </a:rPr>
                        <a:t>Return to UPPL as Master Land Developer (Only)</a:t>
                      </a:r>
                      <a:endParaRPr lang="en-US"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1</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2</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a:solidFill>
                            <a:schemeClr val="bg1"/>
                          </a:solidFill>
                          <a:effectLst/>
                        </a:rPr>
                        <a:t>Precinct 3</a:t>
                      </a:r>
                      <a:endParaRPr lang="en-AU" sz="1000" b="1" i="0" u="none" strike="noStrike">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4</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5</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TOTAL</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extLst>
                  <a:ext uri="{0D108BD9-81ED-4DB2-BD59-A6C34878D82A}">
                    <a16:rowId xmlns:a16="http://schemas.microsoft.com/office/drawing/2014/main" val="1838251956"/>
                  </a:ext>
                </a:extLst>
              </a:tr>
              <a:tr h="256158">
                <a:tc>
                  <a:txBody>
                    <a:bodyPr/>
                    <a:lstStyle/>
                    <a:p>
                      <a:pPr algn="l" fontAlgn="b"/>
                      <a:r>
                        <a:rPr lang="en-AU" sz="1000" b="0" u="none" strike="noStrike" dirty="0">
                          <a:solidFill>
                            <a:srgbClr val="000000"/>
                          </a:solidFill>
                          <a:effectLst/>
                        </a:rPr>
                        <a:t>Infrastructure &amp; Subdivision</a:t>
                      </a:r>
                      <a:endParaRPr lang="en-AU"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-$45m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-$91m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-$52m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-$36m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-$25m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-$249m</a:t>
                      </a:r>
                      <a:endParaRPr lang="en-AU"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76582831"/>
                  </a:ext>
                </a:extLst>
              </a:tr>
              <a:tr h="256158">
                <a:tc>
                  <a:txBody>
                    <a:bodyPr/>
                    <a:lstStyle/>
                    <a:p>
                      <a:pPr algn="l" fontAlgn="b"/>
                      <a:r>
                        <a:rPr lang="en-AU" sz="1000" b="0" u="none" strike="noStrike" dirty="0">
                          <a:solidFill>
                            <a:srgbClr val="000000"/>
                          </a:solidFill>
                          <a:effectLst/>
                        </a:rPr>
                        <a:t>Community &amp; Education Assets</a:t>
                      </a:r>
                      <a:endParaRPr lang="en-AU"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-$78m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-$145m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480872831"/>
                  </a:ext>
                </a:extLst>
              </a:tr>
              <a:tr h="256158">
                <a:tc>
                  <a:txBody>
                    <a:bodyPr/>
                    <a:lstStyle/>
                    <a:p>
                      <a:pPr algn="l" fontAlgn="b"/>
                      <a:r>
                        <a:rPr lang="en-AU" sz="1000" b="0" u="none" strike="noStrike">
                          <a:solidFill>
                            <a:srgbClr val="000000"/>
                          </a:solidFill>
                          <a:effectLst/>
                        </a:rPr>
                        <a:t>RLV - Freehold Outright</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dirty="0">
                          <a:solidFill>
                            <a:srgbClr val="000000"/>
                          </a:solidFill>
                          <a:effectLst/>
                        </a:rPr>
                        <a:t>$24m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$162m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$108m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$39m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$61m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$394m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793825363"/>
                  </a:ext>
                </a:extLst>
              </a:tr>
              <a:tr h="256158">
                <a:tc>
                  <a:txBody>
                    <a:bodyPr/>
                    <a:lstStyle/>
                    <a:p>
                      <a:pPr algn="l" fontAlgn="b"/>
                      <a:r>
                        <a:rPr lang="en-AU" sz="1000" b="1" u="none" strike="noStrike">
                          <a:solidFill>
                            <a:srgbClr val="000000"/>
                          </a:solidFill>
                          <a:effectLst/>
                        </a:rPr>
                        <a:t>Net Development</a:t>
                      </a:r>
                      <a:endParaRPr lang="en-AU" sz="100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-$100m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$19m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$50m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$4m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$26m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-$0m</a:t>
                      </a:r>
                      <a:endParaRPr lang="en-AU" sz="10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556972981"/>
                  </a:ext>
                </a:extLst>
              </a:tr>
              <a:tr h="256158">
                <a:tc>
                  <a:txBody>
                    <a:bodyPr/>
                    <a:lstStyle/>
                    <a:p>
                      <a:pPr algn="l" fontAlgn="b"/>
                      <a:r>
                        <a:rPr lang="en-AU" sz="1000" b="0" u="none" strike="noStrike">
                          <a:solidFill>
                            <a:srgbClr val="000000"/>
                          </a:solidFill>
                          <a:effectLst/>
                        </a:rPr>
                        <a:t>Sports Facility Subsidy</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$38m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$0m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$38m</a:t>
                      </a:r>
                      <a:endParaRPr lang="en-AU"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764313199"/>
                  </a:ext>
                </a:extLst>
              </a:tr>
              <a:tr h="256158">
                <a:tc>
                  <a:txBody>
                    <a:bodyPr/>
                    <a:lstStyle/>
                    <a:p>
                      <a:pPr algn="l" fontAlgn="b"/>
                      <a:r>
                        <a:rPr lang="en-AU" sz="1000" b="1" u="none" strike="noStrike" dirty="0">
                          <a:solidFill>
                            <a:srgbClr val="000000"/>
                          </a:solidFill>
                          <a:effectLst/>
                        </a:rPr>
                        <a:t>Net Development post subsidy</a:t>
                      </a:r>
                      <a:endParaRPr lang="en-AU"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-$61m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$19m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$50m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$4m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$26m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$38m</a:t>
                      </a:r>
                      <a:endParaRPr lang="en-AU" sz="10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46066574"/>
                  </a:ext>
                </a:extLst>
              </a:tr>
            </a:tbl>
          </a:graphicData>
        </a:graphic>
      </p:graphicFrame>
      <p:sp>
        <p:nvSpPr>
          <p:cNvPr id="11" name="Rectangle: Rounded Corners 10">
            <a:extLst>
              <a:ext uri="{FF2B5EF4-FFF2-40B4-BE49-F238E27FC236}">
                <a16:creationId xmlns:a16="http://schemas.microsoft.com/office/drawing/2014/main" id="{F4533489-FBCC-4334-818A-98F0BDE5088F}"/>
              </a:ext>
            </a:extLst>
          </p:cNvPr>
          <p:cNvSpPr/>
          <p:nvPr/>
        </p:nvSpPr>
        <p:spPr>
          <a:xfrm>
            <a:off x="3634660" y="4284883"/>
            <a:ext cx="5931547" cy="252167"/>
          </a:xfrm>
          <a:prstGeom prst="roundRect">
            <a:avLst/>
          </a:prstGeom>
          <a:noFill/>
          <a:ln w="254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
        <p:nvSpPr>
          <p:cNvPr id="2" name="TextBox 1">
            <a:extLst>
              <a:ext uri="{FF2B5EF4-FFF2-40B4-BE49-F238E27FC236}">
                <a16:creationId xmlns:a16="http://schemas.microsoft.com/office/drawing/2014/main" id="{851C9498-9750-411C-9038-C3394D154CF7}"/>
              </a:ext>
            </a:extLst>
          </p:cNvPr>
          <p:cNvSpPr txBox="1"/>
          <p:nvPr/>
        </p:nvSpPr>
        <p:spPr>
          <a:xfrm>
            <a:off x="356056" y="1194318"/>
            <a:ext cx="9347781" cy="1554272"/>
          </a:xfrm>
          <a:prstGeom prst="rect">
            <a:avLst/>
          </a:prstGeom>
          <a:ln>
            <a:noFill/>
          </a:ln>
        </p:spPr>
        <p:txBody>
          <a:bodyPr vert="horz" wrap="square" lIns="0" tIns="0" rIns="0" bIns="0" rtlCol="0">
            <a:spAutoFit/>
          </a:bodyPr>
          <a:lstStyle/>
          <a:p>
            <a:pPr marL="171450" indent="-171450">
              <a:spcAft>
                <a:spcPts val="600"/>
              </a:spcAft>
              <a:buFont typeface="Arial" panose="020B0604020202020204" pitchFamily="34" charset="0"/>
              <a:buChar char="•"/>
            </a:pPr>
            <a:r>
              <a:rPr lang="en-US" sz="1100" b="1" u="sng" dirty="0"/>
              <a:t>Scenario 1. Freehold RLV Outright </a:t>
            </a:r>
            <a:r>
              <a:rPr lang="en-US" sz="1100" dirty="0"/>
              <a:t>– The Bookend where UPPL provisions the trunk infrastructure and subdivides each building site / lot, divests all residential and non-residential as a Build to Sell (</a:t>
            </a:r>
            <a:r>
              <a:rPr lang="en-US" sz="1100" b="1" dirty="0"/>
              <a:t>BTS</a:t>
            </a:r>
            <a:r>
              <a:rPr lang="en-US" sz="1100" dirty="0"/>
              <a:t>) – freehold RLV.</a:t>
            </a:r>
          </a:p>
          <a:p>
            <a:pPr marL="180000" lvl="1">
              <a:spcAft>
                <a:spcPts val="600"/>
              </a:spcAft>
            </a:pPr>
            <a:r>
              <a:rPr lang="en-US" sz="1100" dirty="0"/>
              <a:t>In this Outright model UPPL’s MLD role ends with the delivery of trunk infrastructure “to the door” of each building site / lot. The selected built form developer will undertake the necessary internal precinct infrastructure/community infrastructure works and subdivision works in addition the built form permits, presales and built form delivery – sale terms to UPPL can be anywhere between 90 days – 6 months.</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 </a:t>
            </a:r>
            <a:r>
              <a:rPr lang="en-AU" sz="1100" b="1" dirty="0"/>
              <a:t>Scenario 1 </a:t>
            </a:r>
            <a:r>
              <a:rPr lang="en-US" sz="1100" b="1" dirty="0"/>
              <a:t>would not be viable or commercially acceptable to UPPL or UTAS</a:t>
            </a:r>
          </a:p>
          <a:p>
            <a:pPr algn="l"/>
            <a:r>
              <a:rPr lang="en-AU" sz="1200" dirty="0"/>
              <a:t> </a:t>
            </a:r>
          </a:p>
        </p:txBody>
      </p:sp>
    </p:spTree>
    <p:extLst>
      <p:ext uri="{BB962C8B-B14F-4D97-AF65-F5344CB8AC3E}">
        <p14:creationId xmlns:p14="http://schemas.microsoft.com/office/powerpoint/2010/main" val="4293931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Masterplan Feasibility Model for PSA</a:t>
            </a:r>
          </a:p>
        </p:txBody>
      </p:sp>
      <p:sp>
        <p:nvSpPr>
          <p:cNvPr id="7" name="TextBox 6">
            <a:extLst>
              <a:ext uri="{FF2B5EF4-FFF2-40B4-BE49-F238E27FC236}">
                <a16:creationId xmlns:a16="http://schemas.microsoft.com/office/drawing/2014/main" id="{E00EC572-A2A5-4F93-996E-721DF6889871}"/>
              </a:ext>
            </a:extLst>
          </p:cNvPr>
          <p:cNvSpPr txBox="1"/>
          <p:nvPr/>
        </p:nvSpPr>
        <p:spPr>
          <a:xfrm>
            <a:off x="193151" y="689974"/>
            <a:ext cx="9439706" cy="461665"/>
          </a:xfrm>
          <a:prstGeom prst="rect">
            <a:avLst/>
          </a:prstGeom>
          <a:noFill/>
          <a:ln>
            <a:noFill/>
          </a:ln>
        </p:spPr>
        <p:txBody>
          <a:bodyPr wrap="square" lIns="91440" tIns="45720" rIns="91440" bIns="45720" anchor="t">
            <a:spAutoFit/>
          </a:bodyPr>
          <a:lstStyle/>
          <a:p>
            <a:pPr>
              <a:spcAft>
                <a:spcPts val="600"/>
              </a:spcAft>
            </a:pPr>
            <a:r>
              <a:rPr lang="en-US" sz="1200" b="1" dirty="0"/>
              <a:t>Preliminary Financial Dashboard – Scenario 2 Master Land Developer (MLD) and 100% Build to Sell (BTS) developer - UPPL Adjusted</a:t>
            </a:r>
          </a:p>
        </p:txBody>
      </p:sp>
      <p:sp>
        <p:nvSpPr>
          <p:cNvPr id="9" name="TextBox 8">
            <a:extLst>
              <a:ext uri="{FF2B5EF4-FFF2-40B4-BE49-F238E27FC236}">
                <a16:creationId xmlns:a16="http://schemas.microsoft.com/office/drawing/2014/main" id="{B1E78949-5DE8-4B77-8160-DDDBBC5D6F52}"/>
              </a:ext>
            </a:extLst>
          </p:cNvPr>
          <p:cNvSpPr txBox="1"/>
          <p:nvPr/>
        </p:nvSpPr>
        <p:spPr>
          <a:xfrm>
            <a:off x="307975" y="2321017"/>
            <a:ext cx="9564438" cy="2877711"/>
          </a:xfrm>
          <a:prstGeom prst="rect">
            <a:avLst/>
          </a:prstGeom>
          <a:ln>
            <a:noFill/>
          </a:ln>
        </p:spPr>
        <p:txBody>
          <a:bodyPr vert="horz" wrap="square" lIns="0" tIns="0" rIns="0" bIns="0" rtlCol="0">
            <a:spAutoFit/>
          </a:bodyPr>
          <a:lstStyle/>
          <a:p>
            <a:pPr>
              <a:spcAft>
                <a:spcPts val="600"/>
              </a:spcAft>
            </a:pPr>
            <a:r>
              <a:rPr lang="en-US" sz="1100" dirty="0"/>
              <a:t>.</a:t>
            </a:r>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dirty="0"/>
          </a:p>
          <a:p>
            <a:pPr>
              <a:spcAft>
                <a:spcPts val="600"/>
              </a:spcAft>
            </a:pPr>
            <a:endParaRPr lang="en-US" sz="1100" b="1" dirty="0">
              <a:highlight>
                <a:srgbClr val="FFFF00"/>
              </a:highlight>
            </a:endParaRPr>
          </a:p>
          <a:p>
            <a:pPr>
              <a:spcAft>
                <a:spcPts val="600"/>
              </a:spcAft>
            </a:pPr>
            <a:endParaRPr lang="en-US" sz="1100" dirty="0">
              <a:highlight>
                <a:srgbClr val="FFFF00"/>
              </a:highlight>
            </a:endParaRPr>
          </a:p>
          <a:p>
            <a:pPr>
              <a:spcAft>
                <a:spcPts val="600"/>
              </a:spcAft>
            </a:pPr>
            <a:endParaRPr lang="en-US" sz="1100" dirty="0"/>
          </a:p>
        </p:txBody>
      </p:sp>
      <p:sp>
        <p:nvSpPr>
          <p:cNvPr id="15" name="TextBox 14">
            <a:extLst>
              <a:ext uri="{FF2B5EF4-FFF2-40B4-BE49-F238E27FC236}">
                <a16:creationId xmlns:a16="http://schemas.microsoft.com/office/drawing/2014/main" id="{C599627C-0111-42CD-B2A1-7EB3247080C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graphicFrame>
        <p:nvGraphicFramePr>
          <p:cNvPr id="8" name="Table 7">
            <a:extLst>
              <a:ext uri="{FF2B5EF4-FFF2-40B4-BE49-F238E27FC236}">
                <a16:creationId xmlns:a16="http://schemas.microsoft.com/office/drawing/2014/main" id="{9B834930-CB78-43CD-AD0A-A8921CC4552E}"/>
              </a:ext>
            </a:extLst>
          </p:cNvPr>
          <p:cNvGraphicFramePr>
            <a:graphicFrameLocks noGrp="1"/>
          </p:cNvGraphicFramePr>
          <p:nvPr>
            <p:extLst>
              <p:ext uri="{D42A27DB-BD31-4B8C-83A1-F6EECF244321}">
                <p14:modId xmlns:p14="http://schemas.microsoft.com/office/powerpoint/2010/main" val="1609633120"/>
              </p:ext>
            </p:extLst>
          </p:nvPr>
        </p:nvGraphicFramePr>
        <p:xfrm>
          <a:off x="307975" y="2720971"/>
          <a:ext cx="9439706" cy="1896046"/>
        </p:xfrm>
        <a:graphic>
          <a:graphicData uri="http://schemas.openxmlformats.org/drawingml/2006/table">
            <a:tbl>
              <a:tblPr firstRow="1" bandRow="1">
                <a:tableStyleId>{21E4AEA4-8DFA-4A89-87EB-49C32662AFE0}</a:tableStyleId>
              </a:tblPr>
              <a:tblGrid>
                <a:gridCol w="3201578">
                  <a:extLst>
                    <a:ext uri="{9D8B030D-6E8A-4147-A177-3AD203B41FA5}">
                      <a16:colId xmlns:a16="http://schemas.microsoft.com/office/drawing/2014/main" val="3237758613"/>
                    </a:ext>
                  </a:extLst>
                </a:gridCol>
                <a:gridCol w="1039688">
                  <a:extLst>
                    <a:ext uri="{9D8B030D-6E8A-4147-A177-3AD203B41FA5}">
                      <a16:colId xmlns:a16="http://schemas.microsoft.com/office/drawing/2014/main" val="1912854579"/>
                    </a:ext>
                  </a:extLst>
                </a:gridCol>
                <a:gridCol w="1039688">
                  <a:extLst>
                    <a:ext uri="{9D8B030D-6E8A-4147-A177-3AD203B41FA5}">
                      <a16:colId xmlns:a16="http://schemas.microsoft.com/office/drawing/2014/main" val="1605117962"/>
                    </a:ext>
                  </a:extLst>
                </a:gridCol>
                <a:gridCol w="1039688">
                  <a:extLst>
                    <a:ext uri="{9D8B030D-6E8A-4147-A177-3AD203B41FA5}">
                      <a16:colId xmlns:a16="http://schemas.microsoft.com/office/drawing/2014/main" val="596338174"/>
                    </a:ext>
                  </a:extLst>
                </a:gridCol>
                <a:gridCol w="1039688">
                  <a:extLst>
                    <a:ext uri="{9D8B030D-6E8A-4147-A177-3AD203B41FA5}">
                      <a16:colId xmlns:a16="http://schemas.microsoft.com/office/drawing/2014/main" val="55280746"/>
                    </a:ext>
                  </a:extLst>
                </a:gridCol>
                <a:gridCol w="1039688">
                  <a:extLst>
                    <a:ext uri="{9D8B030D-6E8A-4147-A177-3AD203B41FA5}">
                      <a16:colId xmlns:a16="http://schemas.microsoft.com/office/drawing/2014/main" val="2629894753"/>
                    </a:ext>
                  </a:extLst>
                </a:gridCol>
                <a:gridCol w="1039688">
                  <a:extLst>
                    <a:ext uri="{9D8B030D-6E8A-4147-A177-3AD203B41FA5}">
                      <a16:colId xmlns:a16="http://schemas.microsoft.com/office/drawing/2014/main" val="2569599029"/>
                    </a:ext>
                  </a:extLst>
                </a:gridCol>
              </a:tblGrid>
              <a:tr h="268824">
                <a:tc>
                  <a:txBody>
                    <a:bodyPr/>
                    <a:lstStyle/>
                    <a:p>
                      <a:pPr algn="l" fontAlgn="ctr"/>
                      <a:r>
                        <a:rPr lang="en-AU" sz="1000" b="1" u="none" strike="noStrike" dirty="0">
                          <a:solidFill>
                            <a:schemeClr val="bg1"/>
                          </a:solidFill>
                          <a:effectLst/>
                        </a:rPr>
                        <a:t>Return to UPPL as BTS DEVELOPER</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1</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2</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3</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4</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Precinct 5</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tc>
                  <a:txBody>
                    <a:bodyPr/>
                    <a:lstStyle/>
                    <a:p>
                      <a:pPr algn="ctr" fontAlgn="ctr"/>
                      <a:r>
                        <a:rPr lang="en-AU" sz="1000" b="1" u="none" strike="noStrike" dirty="0">
                          <a:solidFill>
                            <a:schemeClr val="bg1"/>
                          </a:solidFill>
                          <a:effectLst/>
                        </a:rPr>
                        <a:t>TOTAL</a:t>
                      </a:r>
                      <a:endParaRPr lang="en-AU" sz="1000" b="1" i="0" u="none" strike="noStrike" dirty="0">
                        <a:solidFill>
                          <a:schemeClr val="bg1"/>
                        </a:solidFill>
                        <a:effectLst/>
                        <a:latin typeface="Calibri" panose="020F0502020204030204" pitchFamily="34" charset="0"/>
                      </a:endParaRPr>
                    </a:p>
                  </a:txBody>
                  <a:tcPr marL="0" marR="0" marT="0" marB="0" anchor="ctr">
                    <a:solidFill>
                      <a:schemeClr val="accent1"/>
                    </a:solidFill>
                  </a:tcPr>
                </a:tc>
                <a:extLst>
                  <a:ext uri="{0D108BD9-81ED-4DB2-BD59-A6C34878D82A}">
                    <a16:rowId xmlns:a16="http://schemas.microsoft.com/office/drawing/2014/main" val="1001073899"/>
                  </a:ext>
                </a:extLst>
              </a:tr>
              <a:tr h="283102">
                <a:tc>
                  <a:txBody>
                    <a:bodyPr/>
                    <a:lstStyle/>
                    <a:p>
                      <a:pPr algn="l" fontAlgn="b"/>
                      <a:r>
                        <a:rPr lang="en-AU" sz="1000" b="0" u="none" strike="noStrike" dirty="0">
                          <a:solidFill>
                            <a:srgbClr val="000000"/>
                          </a:solidFill>
                          <a:effectLst/>
                        </a:rPr>
                        <a:t>Infrastructure &amp; Subdivision</a:t>
                      </a:r>
                      <a:endParaRPr lang="en-AU"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-$45m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-$91m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-$52m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-$36m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-$25m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-$249m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149497505"/>
                  </a:ext>
                </a:extLst>
              </a:tr>
              <a:tr h="268824">
                <a:tc>
                  <a:txBody>
                    <a:bodyPr/>
                    <a:lstStyle/>
                    <a:p>
                      <a:pPr algn="l" fontAlgn="b"/>
                      <a:r>
                        <a:rPr lang="en-AU" sz="1000" b="0" u="none" strike="noStrike" dirty="0">
                          <a:solidFill>
                            <a:srgbClr val="000000"/>
                          </a:solidFill>
                          <a:effectLst/>
                        </a:rPr>
                        <a:t>Community &amp; Education Assets</a:t>
                      </a:r>
                      <a:endParaRPr lang="en-AU"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dirty="0">
                          <a:solidFill>
                            <a:srgbClr val="000000"/>
                          </a:solidFill>
                          <a:effectLst/>
                        </a:rPr>
                        <a:t>-$78m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-$5m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-$145m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669246917"/>
                  </a:ext>
                </a:extLst>
              </a:tr>
              <a:tr h="268824">
                <a:tc>
                  <a:txBody>
                    <a:bodyPr/>
                    <a:lstStyle/>
                    <a:p>
                      <a:pPr algn="l" fontAlgn="b"/>
                      <a:r>
                        <a:rPr lang="en-AU" sz="1000" b="0" u="none" strike="noStrike">
                          <a:solidFill>
                            <a:srgbClr val="000000"/>
                          </a:solidFill>
                          <a:effectLst/>
                        </a:rPr>
                        <a:t>UPPL Development Margin</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dirty="0">
                          <a:solidFill>
                            <a:srgbClr val="000000"/>
                          </a:solidFill>
                          <a:effectLst/>
                        </a:rPr>
                        <a:t>$64m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$418m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$340m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$108m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$131m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$1,061m</a:t>
                      </a:r>
                      <a:endParaRPr lang="en-AU"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09231830"/>
                  </a:ext>
                </a:extLst>
              </a:tr>
              <a:tr h="268824">
                <a:tc>
                  <a:txBody>
                    <a:bodyPr/>
                    <a:lstStyle/>
                    <a:p>
                      <a:pPr algn="l" fontAlgn="b"/>
                      <a:r>
                        <a:rPr lang="en-AU" sz="1000" b="1" u="none" strike="noStrike" dirty="0">
                          <a:solidFill>
                            <a:srgbClr val="000000"/>
                          </a:solidFill>
                          <a:effectLst/>
                        </a:rPr>
                        <a:t>Net Development</a:t>
                      </a:r>
                      <a:endParaRPr lang="en-AU"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-$60m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$275m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$283m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$73m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$96m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$667m</a:t>
                      </a:r>
                      <a:endParaRPr lang="en-AU" sz="1000" b="1"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008979084"/>
                  </a:ext>
                </a:extLst>
              </a:tr>
              <a:tr h="268824">
                <a:tc>
                  <a:txBody>
                    <a:bodyPr/>
                    <a:lstStyle/>
                    <a:p>
                      <a:pPr algn="l" fontAlgn="b"/>
                      <a:r>
                        <a:rPr lang="en-AU" sz="1000" b="0" u="none" strike="noStrike">
                          <a:solidFill>
                            <a:srgbClr val="000000"/>
                          </a:solidFill>
                          <a:effectLst/>
                        </a:rPr>
                        <a:t>Sports Facility Subsidy</a:t>
                      </a:r>
                      <a:endParaRPr lang="en-AU" sz="1000" b="0"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0" u="none" strike="noStrike">
                          <a:solidFill>
                            <a:srgbClr val="000000"/>
                          </a:solidFill>
                          <a:effectLst/>
                        </a:rPr>
                        <a:t>$38m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$0m</a:t>
                      </a:r>
                      <a:endParaRPr lang="en-AU" sz="1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$0m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dirty="0">
                          <a:solidFill>
                            <a:srgbClr val="000000"/>
                          </a:solidFill>
                          <a:effectLst/>
                        </a:rPr>
                        <a:t>$0m</a:t>
                      </a:r>
                      <a:endParaRPr lang="en-AU" sz="1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0" u="none" strike="noStrike">
                          <a:solidFill>
                            <a:srgbClr val="000000"/>
                          </a:solidFill>
                          <a:effectLst/>
                        </a:rPr>
                        <a:t>$38m</a:t>
                      </a:r>
                      <a:endParaRPr lang="en-AU"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567434243"/>
                  </a:ext>
                </a:extLst>
              </a:tr>
              <a:tr h="268824">
                <a:tc>
                  <a:txBody>
                    <a:bodyPr/>
                    <a:lstStyle/>
                    <a:p>
                      <a:pPr algn="l" fontAlgn="b"/>
                      <a:r>
                        <a:rPr lang="en-AU" sz="1000" b="1" u="none" strike="noStrike">
                          <a:solidFill>
                            <a:srgbClr val="000000"/>
                          </a:solidFill>
                          <a:effectLst/>
                        </a:rPr>
                        <a:t>Net Development</a:t>
                      </a:r>
                      <a:endParaRPr lang="en-AU" sz="1000" b="1" i="0" u="none" strike="noStrike">
                        <a:solidFill>
                          <a:srgbClr val="000000"/>
                        </a:solidFill>
                        <a:effectLst/>
                        <a:latin typeface="Calibri" panose="020F0502020204030204" pitchFamily="34" charset="0"/>
                      </a:endParaRPr>
                    </a:p>
                  </a:txBody>
                  <a:tcPr marL="0" marR="0" marT="0" marB="0" anchor="b"/>
                </a:tc>
                <a:tc>
                  <a:txBody>
                    <a:bodyPr/>
                    <a:lstStyle/>
                    <a:p>
                      <a:pPr algn="ctr" fontAlgn="ctr"/>
                      <a:r>
                        <a:rPr lang="en-AU" sz="1000" b="1" u="none" strike="noStrike">
                          <a:solidFill>
                            <a:srgbClr val="000000"/>
                          </a:solidFill>
                          <a:effectLst/>
                        </a:rPr>
                        <a:t>-$22m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$275m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$283m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a:solidFill>
                            <a:srgbClr val="000000"/>
                          </a:solidFill>
                          <a:effectLst/>
                        </a:rPr>
                        <a:t>$73m</a:t>
                      </a:r>
                      <a:endParaRPr lang="en-AU" sz="1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$96m</a:t>
                      </a:r>
                      <a:endParaRPr lang="en-AU"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AU" sz="1000" b="1" u="none" strike="noStrike" dirty="0">
                          <a:solidFill>
                            <a:srgbClr val="000000"/>
                          </a:solidFill>
                          <a:effectLst/>
                        </a:rPr>
                        <a:t>$705m</a:t>
                      </a:r>
                      <a:endParaRPr lang="en-AU" sz="10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8092385"/>
                  </a:ext>
                </a:extLst>
              </a:tr>
            </a:tbl>
          </a:graphicData>
        </a:graphic>
      </p:graphicFrame>
      <p:sp>
        <p:nvSpPr>
          <p:cNvPr id="2" name="Rectangle: Rounded Corners 1">
            <a:extLst>
              <a:ext uri="{FF2B5EF4-FFF2-40B4-BE49-F238E27FC236}">
                <a16:creationId xmlns:a16="http://schemas.microsoft.com/office/drawing/2014/main" id="{7FAC09C1-9432-4C08-B36A-FA3C6CC8CFFA}"/>
              </a:ext>
            </a:extLst>
          </p:cNvPr>
          <p:cNvSpPr/>
          <p:nvPr/>
        </p:nvSpPr>
        <p:spPr>
          <a:xfrm>
            <a:off x="3666478" y="4364850"/>
            <a:ext cx="5931547" cy="252167"/>
          </a:xfrm>
          <a:prstGeom prst="roundRect">
            <a:avLst/>
          </a:prstGeom>
          <a:noFill/>
          <a:ln w="254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l"/>
            <a:endParaRPr lang="en-AU" sz="1200" b="1" dirty="0">
              <a:solidFill>
                <a:schemeClr val="bg1"/>
              </a:solidFill>
            </a:endParaRPr>
          </a:p>
        </p:txBody>
      </p:sp>
      <p:sp>
        <p:nvSpPr>
          <p:cNvPr id="10" name="TextBox 9">
            <a:extLst>
              <a:ext uri="{FF2B5EF4-FFF2-40B4-BE49-F238E27FC236}">
                <a16:creationId xmlns:a16="http://schemas.microsoft.com/office/drawing/2014/main" id="{AA658E06-28DC-4739-BD15-EE0DC60CFA2F}"/>
              </a:ext>
            </a:extLst>
          </p:cNvPr>
          <p:cNvSpPr txBox="1"/>
          <p:nvPr/>
        </p:nvSpPr>
        <p:spPr>
          <a:xfrm>
            <a:off x="224971" y="1151639"/>
            <a:ext cx="9324973" cy="1523494"/>
          </a:xfrm>
          <a:prstGeom prst="rect">
            <a:avLst/>
          </a:prstGeom>
          <a:noFill/>
          <a:ln>
            <a:noFill/>
          </a:ln>
        </p:spPr>
        <p:txBody>
          <a:bodyPr wrap="square">
            <a:spAutoFit/>
          </a:bodyPr>
          <a:lstStyle/>
          <a:p>
            <a:pPr marL="171450" indent="-171450">
              <a:spcAft>
                <a:spcPts val="600"/>
              </a:spcAft>
              <a:buFont typeface="Arial" panose="020B0604020202020204" pitchFamily="34" charset="0"/>
              <a:buChar char="•"/>
            </a:pPr>
            <a:r>
              <a:rPr lang="en-US" sz="1100" b="1" u="sng" dirty="0"/>
              <a:t>Scenario 2. UPPL MLD and BTS Developer </a:t>
            </a:r>
            <a:r>
              <a:rPr lang="en-US" sz="1100" dirty="0"/>
              <a:t>– The </a:t>
            </a:r>
            <a:r>
              <a:rPr lang="en-US" sz="1100" b="1" dirty="0"/>
              <a:t>‘High’ </a:t>
            </a:r>
            <a:r>
              <a:rPr lang="en-US" sz="1100" dirty="0"/>
              <a:t>Bookend where UPPL provisions the trunk infrastructure, subdivides, sells and builds all Commercial buildings (residential and non-residential) and receives a Development Margin (</a:t>
            </a:r>
            <a:r>
              <a:rPr lang="en-US" sz="1100" b="1" dirty="0"/>
              <a:t>DM</a:t>
            </a:r>
            <a:r>
              <a:rPr lang="en-US" sz="1100" dirty="0"/>
              <a:t>).</a:t>
            </a:r>
          </a:p>
          <a:p>
            <a:pPr marL="180000">
              <a:spcAft>
                <a:spcPts val="600"/>
              </a:spcAft>
            </a:pPr>
            <a:r>
              <a:rPr lang="en-US" sz="1100" dirty="0"/>
              <a:t>In this option, in addition to the provision of trunk infrastructure and the internal precinct infrastructure, UPPL is the built form developer and undertakes all the further activities required to design (including DA and built form permits), market, sell and deliver the relevant dwellings. The freehold of the individual BTS dwellings is passed from UPPL to the end purchasers. In this option, UPPL takes on full control and full risk and reward associated with the direct development process, expending all the costs associated with the BTS development but also retaining all the forecast profits (DM) associated with the development. The MLD model can used in conjunction with all other development models, JV, PDA, long term ground and BOOT.</a:t>
            </a:r>
          </a:p>
        </p:txBody>
      </p:sp>
    </p:spTree>
    <p:extLst>
      <p:ext uri="{BB962C8B-B14F-4D97-AF65-F5344CB8AC3E}">
        <p14:creationId xmlns:p14="http://schemas.microsoft.com/office/powerpoint/2010/main" val="68973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7">
            <a:extLst>
              <a:ext uri="{FF2B5EF4-FFF2-40B4-BE49-F238E27FC236}">
                <a16:creationId xmlns:a16="http://schemas.microsoft.com/office/drawing/2014/main" id="{9E0EEEEF-405B-4576-A5F3-9E6F091D6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6688" y="98435"/>
            <a:ext cx="1420799" cy="466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44097CF4-8567-4E97-B05B-0CDEEF30019A}"/>
              </a:ext>
            </a:extLst>
          </p:cNvPr>
          <p:cNvSpPr>
            <a:spLocks noGrp="1"/>
          </p:cNvSpPr>
          <p:nvPr>
            <p:ph type="title"/>
          </p:nvPr>
        </p:nvSpPr>
        <p:spPr>
          <a:xfrm>
            <a:off x="273052" y="165502"/>
            <a:ext cx="8468612" cy="332399"/>
          </a:xfrm>
        </p:spPr>
        <p:txBody>
          <a:bodyPr/>
          <a:lstStyle/>
          <a:p>
            <a:r>
              <a:rPr lang="en-AU" dirty="0"/>
              <a:t>Sandy Bay – V3B-1 Consolidated Cashflow</a:t>
            </a:r>
          </a:p>
        </p:txBody>
      </p:sp>
      <p:sp>
        <p:nvSpPr>
          <p:cNvPr id="7" name="TextBox 6">
            <a:extLst>
              <a:ext uri="{FF2B5EF4-FFF2-40B4-BE49-F238E27FC236}">
                <a16:creationId xmlns:a16="http://schemas.microsoft.com/office/drawing/2014/main" id="{E00EC572-A2A5-4F93-996E-721DF6889871}"/>
              </a:ext>
            </a:extLst>
          </p:cNvPr>
          <p:cNvSpPr txBox="1"/>
          <p:nvPr/>
        </p:nvSpPr>
        <p:spPr>
          <a:xfrm>
            <a:off x="202029" y="529043"/>
            <a:ext cx="5266615" cy="276999"/>
          </a:xfrm>
          <a:prstGeom prst="rect">
            <a:avLst/>
          </a:prstGeom>
          <a:noFill/>
          <a:ln>
            <a:noFill/>
          </a:ln>
        </p:spPr>
        <p:txBody>
          <a:bodyPr wrap="square" lIns="91440" tIns="45720" rIns="91440" bIns="45720" anchor="t">
            <a:spAutoFit/>
          </a:bodyPr>
          <a:lstStyle/>
          <a:p>
            <a:pPr algn="l">
              <a:spcAft>
                <a:spcPts val="600"/>
              </a:spcAft>
            </a:pPr>
            <a:r>
              <a:rPr lang="en-US" sz="1200" b="1" dirty="0"/>
              <a:t>Summary of Key Inputs / Assumptions for Scenarios 1 and 2</a:t>
            </a:r>
          </a:p>
        </p:txBody>
      </p:sp>
      <p:graphicFrame>
        <p:nvGraphicFramePr>
          <p:cNvPr id="2" name="Table 2">
            <a:extLst>
              <a:ext uri="{FF2B5EF4-FFF2-40B4-BE49-F238E27FC236}">
                <a16:creationId xmlns:a16="http://schemas.microsoft.com/office/drawing/2014/main" id="{61762CEF-8396-4D8D-A96E-5609B55D95AD}"/>
              </a:ext>
            </a:extLst>
          </p:cNvPr>
          <p:cNvGraphicFramePr>
            <a:graphicFrameLocks noGrp="1"/>
          </p:cNvGraphicFramePr>
          <p:nvPr>
            <p:extLst>
              <p:ext uri="{D42A27DB-BD31-4B8C-83A1-F6EECF244321}">
                <p14:modId xmlns:p14="http://schemas.microsoft.com/office/powerpoint/2010/main" val="2757641655"/>
              </p:ext>
            </p:extLst>
          </p:nvPr>
        </p:nvGraphicFramePr>
        <p:xfrm>
          <a:off x="287721" y="1397743"/>
          <a:ext cx="9493530" cy="4016412"/>
        </p:xfrm>
        <a:graphic>
          <a:graphicData uri="http://schemas.openxmlformats.org/drawingml/2006/table">
            <a:tbl>
              <a:tblPr firstRow="1">
                <a:tableStyleId>{5C22544A-7EE6-4342-B048-85BDC9FD1C3A}</a:tableStyleId>
              </a:tblPr>
              <a:tblGrid>
                <a:gridCol w="4746765">
                  <a:extLst>
                    <a:ext uri="{9D8B030D-6E8A-4147-A177-3AD203B41FA5}">
                      <a16:colId xmlns:a16="http://schemas.microsoft.com/office/drawing/2014/main" val="3819525468"/>
                    </a:ext>
                  </a:extLst>
                </a:gridCol>
                <a:gridCol w="4746765">
                  <a:extLst>
                    <a:ext uri="{9D8B030D-6E8A-4147-A177-3AD203B41FA5}">
                      <a16:colId xmlns:a16="http://schemas.microsoft.com/office/drawing/2014/main" val="2673716430"/>
                    </a:ext>
                  </a:extLst>
                </a:gridCol>
              </a:tblGrid>
              <a:tr h="331310">
                <a:tc>
                  <a:txBody>
                    <a:bodyPr/>
                    <a:lstStyle/>
                    <a:p>
                      <a:pPr algn="ctr"/>
                      <a:r>
                        <a:rPr lang="en-AU" sz="1000" dirty="0"/>
                        <a:t>Scenario 1. Freehold RLV – Outright</a:t>
                      </a:r>
                    </a:p>
                  </a:txBody>
                  <a:tcPr>
                    <a:solidFill>
                      <a:srgbClr val="C00000"/>
                    </a:solidFill>
                  </a:tcPr>
                </a:tc>
                <a:tc>
                  <a:txBody>
                    <a:bodyPr/>
                    <a:lstStyle/>
                    <a:p>
                      <a:pPr algn="ctr"/>
                      <a:r>
                        <a:rPr lang="en-AU" sz="1000" dirty="0"/>
                        <a:t>Scenario 2. UPPL as Master Land Developer and Build to Sell developer</a:t>
                      </a:r>
                    </a:p>
                  </a:txBody>
                  <a:tcPr>
                    <a:solidFill>
                      <a:srgbClr val="C00000"/>
                    </a:solidFill>
                  </a:tcPr>
                </a:tc>
                <a:extLst>
                  <a:ext uri="{0D108BD9-81ED-4DB2-BD59-A6C34878D82A}">
                    <a16:rowId xmlns:a16="http://schemas.microsoft.com/office/drawing/2014/main" val="2090096491"/>
                  </a:ext>
                </a:extLst>
              </a:tr>
              <a:tr h="362994">
                <a:tc>
                  <a:txBody>
                    <a:bodyPr/>
                    <a:lstStyle/>
                    <a:p>
                      <a:pPr algn="ctr"/>
                      <a:r>
                        <a:rPr lang="en-AU" sz="1000" dirty="0"/>
                        <a:t>Residential Apartments – Sold as Freehold RLV - Outright</a:t>
                      </a:r>
                    </a:p>
                  </a:txBody>
                  <a:tcPr anchor="ctr"/>
                </a:tc>
                <a:tc>
                  <a:txBody>
                    <a:bodyPr/>
                    <a:lstStyle/>
                    <a:p>
                      <a:pPr algn="ctr"/>
                      <a:r>
                        <a:rPr lang="en-AU" sz="1000" dirty="0"/>
                        <a:t>Residential Apartments – UPPL acts as Developer receiving 100% of the Margin from the sale of Built Form</a:t>
                      </a:r>
                    </a:p>
                  </a:txBody>
                  <a:tcPr anchor="ctr"/>
                </a:tc>
                <a:extLst>
                  <a:ext uri="{0D108BD9-81ED-4DB2-BD59-A6C34878D82A}">
                    <a16:rowId xmlns:a16="http://schemas.microsoft.com/office/drawing/2014/main" val="151024730"/>
                  </a:ext>
                </a:extLst>
              </a:tr>
              <a:tr h="369121">
                <a:tc>
                  <a:txBody>
                    <a:bodyPr/>
                    <a:lstStyle/>
                    <a:p>
                      <a:pPr algn="ctr"/>
                      <a:r>
                        <a:rPr lang="en-AU" sz="1000" dirty="0"/>
                        <a:t>Commercial Office, Retail F&amp;B, Hotel - Sold as Freehold RLV - Outright</a:t>
                      </a:r>
                    </a:p>
                  </a:txBody>
                  <a:tcPr anchor="ctr"/>
                </a:tc>
                <a:tc>
                  <a:txBody>
                    <a:bodyPr/>
                    <a:lstStyle/>
                    <a:p>
                      <a:pPr algn="ctr"/>
                      <a:r>
                        <a:rPr lang="en-AU" sz="1000" dirty="0"/>
                        <a:t>Commercial Office, Retail F&amp;B, Hotel - UPPL acts as Developer receiving 100% of the Margin from the sale of all Built Form (Note: Bookend 2 excludes any potential incremental revenues from ground leases to third party developers)</a:t>
                      </a:r>
                    </a:p>
                  </a:txBody>
                  <a:tcPr anchor="ctr"/>
                </a:tc>
                <a:extLst>
                  <a:ext uri="{0D108BD9-81ED-4DB2-BD59-A6C34878D82A}">
                    <a16:rowId xmlns:a16="http://schemas.microsoft.com/office/drawing/2014/main" val="2822670483"/>
                  </a:ext>
                </a:extLst>
              </a:tr>
              <a:tr h="265207">
                <a:tc gridSpan="2">
                  <a:txBody>
                    <a:bodyPr/>
                    <a:lstStyle/>
                    <a:p>
                      <a:pPr algn="ctr"/>
                      <a:r>
                        <a:rPr lang="en-AU" sz="1000" dirty="0"/>
                        <a:t>Residential Single Lots &amp; Townhouses – Sold as Individual Freehold Lots</a:t>
                      </a:r>
                    </a:p>
                  </a:txBody>
                  <a:tcPr anchor="ctr"/>
                </a:tc>
                <a:tc hMerge="1">
                  <a:txBody>
                    <a:bodyPr/>
                    <a:lstStyle/>
                    <a:p>
                      <a:pPr algn="ctr"/>
                      <a:endParaRPr lang="en-AU" sz="1200" dirty="0"/>
                    </a:p>
                  </a:txBody>
                  <a:tcPr anchor="ctr"/>
                </a:tc>
                <a:extLst>
                  <a:ext uri="{0D108BD9-81ED-4DB2-BD59-A6C34878D82A}">
                    <a16:rowId xmlns:a16="http://schemas.microsoft.com/office/drawing/2014/main" val="3790082860"/>
                  </a:ext>
                </a:extLst>
              </a:tr>
              <a:tr h="201450">
                <a:tc gridSpan="2">
                  <a:txBody>
                    <a:bodyPr/>
                    <a:lstStyle/>
                    <a:p>
                      <a:pPr algn="ctr"/>
                      <a:r>
                        <a:rPr lang="en-AU" sz="1000" dirty="0"/>
                        <a:t>Precinct 1 - Sports Facilities - $38m to be funded by grants or equity.</a:t>
                      </a:r>
                    </a:p>
                  </a:txBody>
                  <a:tcPr anchor="ctr"/>
                </a:tc>
                <a:tc hMerge="1">
                  <a:txBody>
                    <a:bodyPr/>
                    <a:lstStyle/>
                    <a:p>
                      <a:pPr algn="ctr"/>
                      <a:endParaRPr lang="en-AU" sz="1200" dirty="0"/>
                    </a:p>
                  </a:txBody>
                  <a:tcPr anchor="ctr"/>
                </a:tc>
                <a:extLst>
                  <a:ext uri="{0D108BD9-81ED-4DB2-BD59-A6C34878D82A}">
                    <a16:rowId xmlns:a16="http://schemas.microsoft.com/office/drawing/2014/main" val="3897441023"/>
                  </a:ext>
                </a:extLst>
              </a:tr>
              <a:tr h="323370">
                <a:tc gridSpan="2">
                  <a:txBody>
                    <a:bodyPr/>
                    <a:lstStyle/>
                    <a:p>
                      <a:pPr algn="ctr"/>
                      <a:r>
                        <a:rPr lang="en-AU" sz="1000" dirty="0"/>
                        <a:t>Community Assets to be funded by UPPL (</a:t>
                      </a:r>
                      <a:r>
                        <a:rPr lang="en-AU" sz="1000" dirty="0" err="1"/>
                        <a:t>eg</a:t>
                      </a:r>
                      <a:r>
                        <a:rPr lang="en-AU" sz="1000" dirty="0"/>
                        <a:t>: Library, Makers Centre, Studio Theatre, Eco-Tourism Centre).  No Ongoing Annuity Income assumed at this stage as subject to ongoing ownership and development contribution discussions with the City of Hobart Council</a:t>
                      </a:r>
                    </a:p>
                  </a:txBody>
                  <a:tcPr anchor="ctr"/>
                </a:tc>
                <a:tc hMerge="1">
                  <a:txBody>
                    <a:bodyPr/>
                    <a:lstStyle/>
                    <a:p>
                      <a:pPr algn="ctr"/>
                      <a:endParaRPr lang="en-AU" sz="1200" dirty="0"/>
                    </a:p>
                  </a:txBody>
                  <a:tcPr anchor="ctr"/>
                </a:tc>
                <a:extLst>
                  <a:ext uri="{0D108BD9-81ED-4DB2-BD59-A6C34878D82A}">
                    <a16:rowId xmlns:a16="http://schemas.microsoft.com/office/drawing/2014/main" val="1578135331"/>
                  </a:ext>
                </a:extLst>
              </a:tr>
              <a:tr h="585255">
                <a:tc gridSpan="2">
                  <a:txBody>
                    <a:bodyPr/>
                    <a:lstStyle/>
                    <a:p>
                      <a:pPr algn="ctr"/>
                      <a:r>
                        <a:rPr lang="en-AU" sz="1000" dirty="0"/>
                        <a:t>UTAS assets within the Sandy Bay campus are transferred to UPPL with UPPL receiving Income from existing and future leases, covering operating costs (for utilised and vacant buildings) and receiving from UTAS a ‘rental’ to cover their use of education and new carpark assets (for staff parking) until such time that decanting to Southern Transformation Project (</a:t>
                      </a:r>
                      <a:r>
                        <a:rPr lang="en-AU" sz="1000" b="0" dirty="0"/>
                        <a:t>STP</a:t>
                      </a:r>
                      <a:r>
                        <a:rPr lang="en-AU" sz="1000" dirty="0"/>
                        <a:t>) is complete.</a:t>
                      </a:r>
                    </a:p>
                  </a:txBody>
                  <a:tcPr anchor="ctr"/>
                </a:tc>
                <a:tc hMerge="1">
                  <a:txBody>
                    <a:bodyPr/>
                    <a:lstStyle/>
                    <a:p>
                      <a:pPr algn="ctr"/>
                      <a:endParaRPr lang="en-AU" sz="1200" dirty="0"/>
                    </a:p>
                  </a:txBody>
                  <a:tcPr anchor="ctr"/>
                </a:tc>
                <a:extLst>
                  <a:ext uri="{0D108BD9-81ED-4DB2-BD59-A6C34878D82A}">
                    <a16:rowId xmlns:a16="http://schemas.microsoft.com/office/drawing/2014/main" val="3046174758"/>
                  </a:ext>
                </a:extLst>
              </a:tr>
              <a:tr h="219699">
                <a:tc gridSpan="2">
                  <a:txBody>
                    <a:bodyPr/>
                    <a:lstStyle/>
                    <a:p>
                      <a:pPr algn="ctr"/>
                      <a:r>
                        <a:rPr lang="en-AU" sz="1000" dirty="0"/>
                        <a:t>Dividends to UTAS, totalling $80m are paid to UTAS over a 10-year period from 2024 as provided by UPPL</a:t>
                      </a:r>
                    </a:p>
                  </a:txBody>
                  <a:tcPr anchor="ctr"/>
                </a:tc>
                <a:tc hMerge="1">
                  <a:txBody>
                    <a:bodyPr/>
                    <a:lstStyle/>
                    <a:p>
                      <a:pPr algn="ctr"/>
                      <a:endParaRPr lang="en-AU" sz="1200" dirty="0"/>
                    </a:p>
                  </a:txBody>
                  <a:tcPr anchor="ctr"/>
                </a:tc>
                <a:extLst>
                  <a:ext uri="{0D108BD9-81ED-4DB2-BD59-A6C34878D82A}">
                    <a16:rowId xmlns:a16="http://schemas.microsoft.com/office/drawing/2014/main" val="2657388442"/>
                  </a:ext>
                </a:extLst>
              </a:tr>
              <a:tr h="331310">
                <a:tc gridSpan="2">
                  <a:txBody>
                    <a:bodyPr/>
                    <a:lstStyle/>
                    <a:p>
                      <a:pPr algn="ctr"/>
                      <a:r>
                        <a:rPr lang="en-AU" sz="1000" dirty="0"/>
                        <a:t>The net impact of the above consolidated cashflows are debt financed (including fees) at a rate of 4.0% per annum.  As of 19 September 2021, the current 10 year swap rate is approx. 132 </a:t>
                      </a:r>
                      <a:r>
                        <a:rPr lang="en-AU" sz="1000" dirty="0" err="1"/>
                        <a:t>bpts</a:t>
                      </a:r>
                      <a:r>
                        <a:rPr lang="en-AU" sz="1000" dirty="0"/>
                        <a:t>. Based on institutional feedback, modelling assumes 150 </a:t>
                      </a:r>
                      <a:r>
                        <a:rPr lang="en-AU" sz="1000" dirty="0" err="1"/>
                        <a:t>bpt</a:t>
                      </a:r>
                      <a:r>
                        <a:rPr lang="en-AU" sz="1000" dirty="0"/>
                        <a:t> 10yr swap rate, 100 </a:t>
                      </a:r>
                      <a:r>
                        <a:rPr lang="en-AU" sz="1000" dirty="0" err="1"/>
                        <a:t>bpt</a:t>
                      </a:r>
                      <a:r>
                        <a:rPr lang="en-AU" sz="1000" dirty="0"/>
                        <a:t> bank margin (assuming a State underwrite) equates to 250 </a:t>
                      </a:r>
                      <a:r>
                        <a:rPr lang="en-AU" sz="1000" dirty="0" err="1"/>
                        <a:t>bpt</a:t>
                      </a:r>
                      <a:r>
                        <a:rPr lang="en-AU" sz="1000" dirty="0"/>
                        <a:t> ‘cost of funds. Assuming a 50 </a:t>
                      </a:r>
                      <a:r>
                        <a:rPr lang="en-AU" sz="1000" dirty="0" err="1"/>
                        <a:t>bpt</a:t>
                      </a:r>
                      <a:r>
                        <a:rPr lang="en-AU" sz="1000" dirty="0"/>
                        <a:t> establishment fee and 50 </a:t>
                      </a:r>
                      <a:r>
                        <a:rPr lang="en-AU" sz="1000" dirty="0" err="1"/>
                        <a:t>bpt</a:t>
                      </a:r>
                      <a:r>
                        <a:rPr lang="en-AU" sz="1000" dirty="0"/>
                        <a:t> line fee and 50 </a:t>
                      </a:r>
                      <a:r>
                        <a:rPr lang="en-AU" sz="1000" dirty="0" err="1"/>
                        <a:t>bpt</a:t>
                      </a:r>
                      <a:r>
                        <a:rPr lang="en-AU" sz="1000" dirty="0"/>
                        <a:t> buffer, UPPL has assumed 4.0% p.a. institutional interest rate. The 30 yr swap is currently 190 </a:t>
                      </a:r>
                      <a:r>
                        <a:rPr lang="en-AU" sz="1000" dirty="0" err="1"/>
                        <a:t>bpts</a:t>
                      </a:r>
                      <a:r>
                        <a:rPr lang="en-AU" sz="1000" dirty="0"/>
                        <a:t>. </a:t>
                      </a:r>
                    </a:p>
                    <a:p>
                      <a:pPr algn="ctr"/>
                      <a:r>
                        <a:rPr lang="en-AU" sz="1000" dirty="0"/>
                        <a:t>Based on private sector feedback, BBSW + 300 </a:t>
                      </a:r>
                      <a:r>
                        <a:rPr lang="en-AU" sz="1000" dirty="0" err="1"/>
                        <a:t>bpt</a:t>
                      </a:r>
                      <a:r>
                        <a:rPr lang="en-AU" sz="1000" dirty="0"/>
                        <a:t> bank margin, 100 </a:t>
                      </a:r>
                      <a:r>
                        <a:rPr lang="en-AU" sz="1000" dirty="0" err="1"/>
                        <a:t>bpt</a:t>
                      </a:r>
                      <a:r>
                        <a:rPr lang="en-AU" sz="1000" dirty="0"/>
                        <a:t> establishment fee and a 150 </a:t>
                      </a:r>
                      <a:r>
                        <a:rPr lang="en-AU" sz="1000" dirty="0" err="1"/>
                        <a:t>bpt</a:t>
                      </a:r>
                      <a:r>
                        <a:rPr lang="en-AU" sz="1000" dirty="0"/>
                        <a:t> line fee. UPPL has assumed a 6.0% private sector interest rate, addition to equity, plus 80% presales to enable 100% debt coverage on costs, after GST and commissions.</a:t>
                      </a:r>
                    </a:p>
                  </a:txBody>
                  <a:tcPr anchor="ctr"/>
                </a:tc>
                <a:tc hMerge="1">
                  <a:txBody>
                    <a:bodyPr/>
                    <a:lstStyle/>
                    <a:p>
                      <a:pPr algn="ctr"/>
                      <a:endParaRPr lang="en-AU" sz="1200" dirty="0"/>
                    </a:p>
                  </a:txBody>
                  <a:tcPr anchor="ctr"/>
                </a:tc>
                <a:extLst>
                  <a:ext uri="{0D108BD9-81ED-4DB2-BD59-A6C34878D82A}">
                    <a16:rowId xmlns:a16="http://schemas.microsoft.com/office/drawing/2014/main" val="449857129"/>
                  </a:ext>
                </a:extLst>
              </a:tr>
            </a:tbl>
          </a:graphicData>
        </a:graphic>
      </p:graphicFrame>
      <p:sp>
        <p:nvSpPr>
          <p:cNvPr id="8" name="TextBox 7">
            <a:extLst>
              <a:ext uri="{FF2B5EF4-FFF2-40B4-BE49-F238E27FC236}">
                <a16:creationId xmlns:a16="http://schemas.microsoft.com/office/drawing/2014/main" id="{FFD41F54-143F-4671-BE0A-7DFE7356D42C}"/>
              </a:ext>
            </a:extLst>
          </p:cNvPr>
          <p:cNvSpPr txBox="1"/>
          <p:nvPr/>
        </p:nvSpPr>
        <p:spPr>
          <a:xfrm>
            <a:off x="356056" y="6373068"/>
            <a:ext cx="1940768" cy="369332"/>
          </a:xfrm>
          <a:prstGeom prst="rect">
            <a:avLst/>
          </a:prstGeom>
          <a:ln>
            <a:noFill/>
          </a:ln>
        </p:spPr>
        <p:txBody>
          <a:bodyPr vert="horz" wrap="square" lIns="0" tIns="0" rIns="0" bIns="0" rtlCol="0">
            <a:spAutoFit/>
          </a:bodyPr>
          <a:lstStyle/>
          <a:p>
            <a:pPr algn="l"/>
            <a:r>
              <a:rPr lang="en-AU" sz="1200" b="1" dirty="0">
                <a:solidFill>
                  <a:schemeClr val="accent2"/>
                </a:solidFill>
              </a:rPr>
              <a:t>WORK IN PROGRESS DRAFT ONLY</a:t>
            </a:r>
          </a:p>
        </p:txBody>
      </p:sp>
      <p:sp>
        <p:nvSpPr>
          <p:cNvPr id="9" name="TextBox 8">
            <a:extLst>
              <a:ext uri="{FF2B5EF4-FFF2-40B4-BE49-F238E27FC236}">
                <a16:creationId xmlns:a16="http://schemas.microsoft.com/office/drawing/2014/main" id="{C2FF869F-E9B4-4513-A217-0610F9444BD9}"/>
              </a:ext>
            </a:extLst>
          </p:cNvPr>
          <p:cNvSpPr txBox="1"/>
          <p:nvPr/>
        </p:nvSpPr>
        <p:spPr>
          <a:xfrm>
            <a:off x="307975" y="1028776"/>
            <a:ext cx="9562042" cy="184666"/>
          </a:xfrm>
          <a:prstGeom prst="rect">
            <a:avLst/>
          </a:prstGeom>
          <a:ln>
            <a:noFill/>
          </a:ln>
        </p:spPr>
        <p:txBody>
          <a:bodyPr vert="horz" wrap="square" lIns="0" tIns="0" rIns="0" bIns="0" rtlCol="0">
            <a:spAutoFit/>
          </a:bodyPr>
          <a:lstStyle/>
          <a:p>
            <a:pPr algn="l">
              <a:spcAft>
                <a:spcPts val="600"/>
              </a:spcAft>
            </a:pPr>
            <a:r>
              <a:rPr lang="en-US" sz="1100" dirty="0"/>
              <a:t>The initial consolidated V3B-1 cashflow has been based on </a:t>
            </a:r>
            <a:r>
              <a:rPr lang="en-US" sz="1200" dirty="0"/>
              <a:t>3B-1 CHC Yield schedule issued 7 September 2021.</a:t>
            </a:r>
          </a:p>
        </p:txBody>
      </p:sp>
    </p:spTree>
    <p:extLst>
      <p:ext uri="{BB962C8B-B14F-4D97-AF65-F5344CB8AC3E}">
        <p14:creationId xmlns:p14="http://schemas.microsoft.com/office/powerpoint/2010/main" val="3277486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W1bde1rqkOrYkvEutVTF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o7I09Lel_EqJXDr_ZyHhNQ"/>
</p:tagLst>
</file>

<file path=ppt/theme/theme1.xml><?xml version="1.0" encoding="utf-8"?>
<a:theme xmlns:a="http://schemas.openxmlformats.org/drawingml/2006/main" name="UTAS">
  <a:themeElements>
    <a:clrScheme name="UTAS colour scheme">
      <a:dk1>
        <a:srgbClr val="000000"/>
      </a:dk1>
      <a:lt1>
        <a:srgbClr val="FFFFFF"/>
      </a:lt1>
      <a:dk2>
        <a:srgbClr val="E32313"/>
      </a:dk2>
      <a:lt2>
        <a:srgbClr val="FFFFFF"/>
      </a:lt2>
      <a:accent1>
        <a:srgbClr val="E32313"/>
      </a:accent1>
      <a:accent2>
        <a:srgbClr val="BE0712"/>
      </a:accent2>
      <a:accent3>
        <a:srgbClr val="595959"/>
      </a:accent3>
      <a:accent4>
        <a:srgbClr val="D8D8D8"/>
      </a:accent4>
      <a:accent5>
        <a:srgbClr val="FFFFFF"/>
      </a:accent5>
      <a:accent6>
        <a:srgbClr val="000000"/>
      </a:accent6>
      <a:hlink>
        <a:srgbClr val="1265BE"/>
      </a:hlink>
      <a:folHlink>
        <a:srgbClr val="1967B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defPPr algn="l">
          <a:defRPr sz="1200" b="1"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ln>
          <a:noFill/>
        </a:ln>
      </a:spPr>
      <a:bodyPr vert="horz" wrap="square" lIns="0" tIns="0" rIns="0" bIns="0" rtlCol="0">
        <a:spAutoFit/>
      </a:bodyPr>
      <a:lstStyle>
        <a:defPPr algn="l">
          <a:defRPr sz="1200" dirty="0" err="1" smtClean="0"/>
        </a:defPPr>
      </a:lstStyle>
    </a:txDef>
  </a:objectDefaults>
  <a:extraClrSchemeLst/>
  <a:extLst>
    <a:ext uri="{05A4C25C-085E-4340-85A3-A5531E510DB2}">
      <thm15:themeFamily xmlns:thm15="http://schemas.microsoft.com/office/thememl/2012/main" name="20190813 PPT template" id="{AE33C5AF-AD2A-4754-A556-6530615ED613}" vid="{A7130C09-8F35-4697-89FC-0FA96CF1A0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7E8BACDE5CE1F478E642FA314FD8E98" ma:contentTypeVersion="17" ma:contentTypeDescription="Create a new document." ma:contentTypeScope="" ma:versionID="f22ff5e72c9ce1b4403dff5416d2cae2">
  <xsd:schema xmlns:xsd="http://www.w3.org/2001/XMLSchema" xmlns:xs="http://www.w3.org/2001/XMLSchema" xmlns:p="http://schemas.microsoft.com/office/2006/metadata/properties" xmlns:ns2="02bc22b4-a09a-4629-9962-abe08ba3d882" xmlns:ns3="e8204915-b704-4a33-90c4-6272feb2af62" xmlns:ns4="2d221494-178b-4357-bea6-3a87c5967eb4" targetNamespace="http://schemas.microsoft.com/office/2006/metadata/properties" ma:root="true" ma:fieldsID="2e5a2173be16325a9f112d9ffeae645a" ns2:_="" ns3:_="" ns4:_="">
    <xsd:import namespace="02bc22b4-a09a-4629-9962-abe08ba3d882"/>
    <xsd:import namespace="e8204915-b704-4a33-90c4-6272feb2af62"/>
    <xsd:import namespace="2d221494-178b-4357-bea6-3a87c5967eb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lcf76f155ced4ddcb4097134ff3c332f" minOccurs="0"/>
                <xsd:element ref="ns4: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2bc22b4-a09a-4629-9962-abe08ba3d8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be76f96-e7f0-4e7c-b4d8-bf0f4c547e18"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204915-b704-4a33-90c4-6272feb2af62"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d221494-178b-4357-bea6-3a87c5967eb4"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16206559-f61d-4cc1-85e4-e0bc11a6ea83}" ma:internalName="TaxCatchAll" ma:showField="CatchAllData" ma:web="e8204915-b704-4a33-90c4-6272feb2af6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2bc22b4-a09a-4629-9962-abe08ba3d882">
      <Terms xmlns="http://schemas.microsoft.com/office/infopath/2007/PartnerControls"/>
    </lcf76f155ced4ddcb4097134ff3c332f>
    <TaxCatchAll xmlns="2d221494-178b-4357-bea6-3a87c5967eb4" xsi:nil="true"/>
    <SharedWithUsers xmlns="e8204915-b704-4a33-90c4-6272feb2af62">
      <UserInfo>
        <DisplayName/>
        <AccountId xsi:nil="true"/>
        <AccountType/>
      </UserInfo>
    </SharedWithUsers>
  </documentManagement>
</p:properties>
</file>

<file path=customXml/itemProps1.xml><?xml version="1.0" encoding="utf-8"?>
<ds:datastoreItem xmlns:ds="http://schemas.openxmlformats.org/officeDocument/2006/customXml" ds:itemID="{9AD5FBCE-5867-4D23-897E-A9043B8222AE}">
  <ds:schemaRefs>
    <ds:schemaRef ds:uri="http://schemas.microsoft.com/sharepoint/v3/contenttype/forms"/>
  </ds:schemaRefs>
</ds:datastoreItem>
</file>

<file path=customXml/itemProps2.xml><?xml version="1.0" encoding="utf-8"?>
<ds:datastoreItem xmlns:ds="http://schemas.openxmlformats.org/officeDocument/2006/customXml" ds:itemID="{199DC22D-77B1-4BAC-BC72-50C56D1024F9}"/>
</file>

<file path=customXml/itemProps3.xml><?xml version="1.0" encoding="utf-8"?>
<ds:datastoreItem xmlns:ds="http://schemas.openxmlformats.org/officeDocument/2006/customXml" ds:itemID="{B170E527-E691-4280-B421-CB306CCDC66F}">
  <ds:schemaRefs>
    <ds:schemaRef ds:uri="http://purl.org/dc/terms/"/>
    <ds:schemaRef ds:uri="a5cf29b4-0304-4b44-8202-94c7b33e867f"/>
    <ds:schemaRef ds:uri="4be38f99-e1ba-4772-947a-85667de93d38"/>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20190813 PPT template</Template>
  <TotalTime>33852</TotalTime>
  <Words>4630</Words>
  <Application>Microsoft Office PowerPoint</Application>
  <PresentationFormat>A4 Paper (210x297 mm)</PresentationFormat>
  <Paragraphs>839</Paragraphs>
  <Slides>44</Slides>
  <Notes>34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9" baseType="lpstr">
      <vt:lpstr>Arial</vt:lpstr>
      <vt:lpstr>Arial Regular</vt:lpstr>
      <vt:lpstr>Calibri</vt:lpstr>
      <vt:lpstr>UTAS</vt:lpstr>
      <vt:lpstr>think-cell Slide</vt:lpstr>
      <vt:lpstr>SANDY BAY MASTERPLAN INTEGRATED FEASIBILITY MODEL FOR PSA Version 3B-1 – Residual Land Value Financial Modelling Scenarios 1 and 2 – WIP Report </vt:lpstr>
      <vt:lpstr>PowerPoint Presentation</vt:lpstr>
      <vt:lpstr>EXECUTIVE SUMMARY</vt:lpstr>
      <vt:lpstr>The Ask – UPPL is seeking an equity injection from UTAS, or market facing, of $123m to support Precinct 1 delivery</vt:lpstr>
      <vt:lpstr>Sandy Bay – V3B-1 High Level Staging (predicated on UTAS decant and expected start on site date) </vt:lpstr>
      <vt:lpstr>Sandy Bay Masterplan Feasibility Model for PSA Assumptions</vt:lpstr>
      <vt:lpstr>Sandy Bay Masterplan Feasibility Model for PSA</vt:lpstr>
      <vt:lpstr>Sandy Bay Masterplan Feasibility Model for PSA</vt:lpstr>
      <vt:lpstr>Sandy Bay – V3B-1 Consolidated Cashflow</vt:lpstr>
      <vt:lpstr>APPENDIX</vt:lpstr>
      <vt:lpstr>VERSION 3B-1 CONCEPT MASTERPLAN (V3B-1) Precincts / Staging Context</vt:lpstr>
      <vt:lpstr>Sandy Bay – V3B-1 Concept Masterplan </vt:lpstr>
      <vt:lpstr>Sandy Bay – V3B-1 Concept Masterplan </vt:lpstr>
      <vt:lpstr>Sandy Bay – V3B-1 Concept Masterplan </vt:lpstr>
      <vt:lpstr>Sandy Bay – V3B-1 Concept Masterplan </vt:lpstr>
      <vt:lpstr>Sandy Bay – V3B-1 Concept Masterplan </vt:lpstr>
      <vt:lpstr>VERSION 3B-1       CONSOLIDATED CASHFLOW Scenarios 1 and 2 – Key Assumptions</vt:lpstr>
      <vt:lpstr>Sandy Bay – V3B-1 Consolidated Cashflow</vt:lpstr>
      <vt:lpstr>Sandy Bay – V3B-1 Consolidated Cashflow Full WT Partnership Estimate No.1 REV 2 Costs*</vt:lpstr>
      <vt:lpstr>Sandy Bay – V3B-1 Consolidated Cashflow Full WT Partnership Estimate No.1 REV 2 Costs*</vt:lpstr>
      <vt:lpstr>Sandy Bay – V3B-1 Consolidated Cashflow Full WT Partnership Estimate No.1 REV 2 Costs*</vt:lpstr>
      <vt:lpstr>Sandy Bay – V3B-1 Consolidated Cashflow WT Partnership Costs - ADJUSTED</vt:lpstr>
      <vt:lpstr>Sandy Bay – V3B-1 Consolidated Cashflow WT Partnership Costs* – ADJUSTED**</vt:lpstr>
      <vt:lpstr>Sandy Bay – V3B-1 Consolidated Cashflow WT Partnership Costs* – ADJUSTED**</vt:lpstr>
      <vt:lpstr>Sandy Bay – V3B-1 Consolidated Cashflow  Dividend Schedule / Interest Impost</vt:lpstr>
      <vt:lpstr>Sandy Bay – V3B-1 Consolidated Cashflow High Level Staging Timeline</vt:lpstr>
      <vt:lpstr>RLV &amp; DEVELOPMENT MARGINS BY PRECINCT / BUILDING –  WT Partnership Costs</vt:lpstr>
      <vt:lpstr>Precinct 1 - WT Partnership Costs</vt:lpstr>
      <vt:lpstr>Precinct 2 - WT Partnership Costs</vt:lpstr>
      <vt:lpstr>Precinct 3 - WT Partnership Costs</vt:lpstr>
      <vt:lpstr>Precinct 4 - WT Partnership Costs</vt:lpstr>
      <vt:lpstr>Precinct 5 - WT Partnership Costs</vt:lpstr>
      <vt:lpstr>RLV &amp; DEVELOPMENT MARGINS BY PRECINCT / BUILDING –  WT Partnership Costs - ADJUSTED</vt:lpstr>
      <vt:lpstr>Precinct 1 - WT Partnership Costs - ADJUSTED</vt:lpstr>
      <vt:lpstr>Precinct 2 - WT Partnership Costs - ADJUSTED</vt:lpstr>
      <vt:lpstr>Precinct 3 - WT Partnership Costs - ADJUSTED</vt:lpstr>
      <vt:lpstr>Precinct 4 - WT Partnership Costs - ADJUSTED</vt:lpstr>
      <vt:lpstr>Precinct 5 - WT Partnership Costs - ADJUSTED</vt:lpstr>
      <vt:lpstr>VERSION V3B-1             GENERAL ASSUMPTIONS</vt:lpstr>
      <vt:lpstr>All Commercial Uses – Revenue Assumptions</vt:lpstr>
      <vt:lpstr>Market Research Dashboard &amp; NAVIRE Revenue Inputs</vt:lpstr>
      <vt:lpstr>General Assumptions</vt:lpstr>
      <vt:lpstr>General Assumptions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Amy Kelley</dc:creator>
  <cp:lastModifiedBy>Matthew Higgs</cp:lastModifiedBy>
  <cp:revision>511</cp:revision>
  <cp:lastPrinted>2021-09-21T08:33:27Z</cp:lastPrinted>
  <dcterms:created xsi:type="dcterms:W3CDTF">2019-08-20T07:02:41Z</dcterms:created>
  <dcterms:modified xsi:type="dcterms:W3CDTF">2021-09-22T03:53:56Z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0x010100E7E8BACDE5CE1F478E642FA314FD8E98</vt:lpwstr>
  </property>
  <property fmtid="{D5CDD505-2E9C-101B-9397-08002B2CF9AE}" pid="3" name="Order">
    <vt:r8>72400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y fmtid="{D5CDD505-2E9C-101B-9397-08002B2CF9AE}" pid="7" name="_ExtendedDescription">
    <vt:lpwstr/>
  </property>
  <property fmtid="{D5CDD505-2E9C-101B-9397-08002B2CF9AE}" pid="8" name="TriggerFlowInfo">
    <vt:lpwstr/>
  </property>
</Properties>
</file>