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1"/>
  </p:notesMasterIdLst>
  <p:sldIdLst>
    <p:sldId id="1201" r:id="rId5"/>
    <p:sldId id="1206" r:id="rId6"/>
    <p:sldId id="1202" r:id="rId7"/>
    <p:sldId id="1207" r:id="rId8"/>
    <p:sldId id="1203" r:id="rId9"/>
    <p:sldId id="1204"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A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EDF98-E91A-DBA7-F467-668593F6E901}" v="19" dt="2024-10-14T03:46:08.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 d="100"/>
          <a:sy n="10" d="100"/>
        </p:scale>
        <p:origin x="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F4167C-C869-4C55-8372-7A8789B4C16E}" type="datetimeFigureOut">
              <a:rPr lang="en-AU" smtClean="0"/>
              <a:t>16/10/2024</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AA5D35-48E2-4BD3-BAC5-FEB542806ED3}" type="slidenum">
              <a:rPr lang="en-AU" smtClean="0"/>
              <a:t>‹#›</a:t>
            </a:fld>
            <a:endParaRPr lang="en-AU"/>
          </a:p>
        </p:txBody>
      </p:sp>
    </p:spTree>
    <p:extLst>
      <p:ext uri="{BB962C8B-B14F-4D97-AF65-F5344CB8AC3E}">
        <p14:creationId xmlns:p14="http://schemas.microsoft.com/office/powerpoint/2010/main" val="25869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mestic title slide">
    <p:spTree>
      <p:nvGrpSpPr>
        <p:cNvPr id="1" name=""/>
        <p:cNvGrpSpPr/>
        <p:nvPr/>
      </p:nvGrpSpPr>
      <p:grpSpPr>
        <a:xfrm>
          <a:off x="0" y="0"/>
          <a:ext cx="0" cy="0"/>
          <a:chOff x="0" y="0"/>
          <a:chExt cx="0" cy="0"/>
        </a:xfrm>
      </p:grpSpPr>
      <p:sp>
        <p:nvSpPr>
          <p:cNvPr id="8" name="Rectangle 7"/>
          <p:cNvSpPr/>
          <p:nvPr userDrawn="1"/>
        </p:nvSpPr>
        <p:spPr>
          <a:xfrm>
            <a:off x="1" y="0"/>
            <a:ext cx="2389481"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pic>
        <p:nvPicPr>
          <p:cNvPr id="2" name="Picture 1" descr="UniTas_BM_P_Rev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92" y="225777"/>
            <a:ext cx="2164153" cy="2060223"/>
          </a:xfrm>
          <a:prstGeom prst="rect">
            <a:avLst/>
          </a:prstGeom>
        </p:spPr>
      </p:pic>
      <p:pic>
        <p:nvPicPr>
          <p:cNvPr id="4" name="Picture 3" descr="UniTas_RL_C1_Pos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381" y="620861"/>
            <a:ext cx="3465027" cy="6858000"/>
          </a:xfrm>
          <a:prstGeom prst="rect">
            <a:avLst/>
          </a:prstGeom>
        </p:spPr>
      </p:pic>
      <p:sp>
        <p:nvSpPr>
          <p:cNvPr id="3" name="Title 2"/>
          <p:cNvSpPr>
            <a:spLocks noGrp="1"/>
          </p:cNvSpPr>
          <p:nvPr>
            <p:ph type="title" hasCustomPrompt="1"/>
          </p:nvPr>
        </p:nvSpPr>
        <p:spPr>
          <a:xfrm>
            <a:off x="2852737" y="1637770"/>
            <a:ext cx="6265331" cy="1926697"/>
          </a:xfrm>
          <a:prstGeom prst="rect">
            <a:avLst/>
          </a:prstGeom>
        </p:spPr>
        <p:txBody>
          <a:bodyPr vert="horz"/>
          <a:lstStyle>
            <a:lvl1pPr>
              <a:defRPr sz="3600" b="1" i="1">
                <a:latin typeface="Verdana"/>
                <a:cs typeface="Verdana"/>
              </a:defRPr>
            </a:lvl1pPr>
          </a:lstStyle>
          <a:p>
            <a:r>
              <a:rPr lang="en-AU"/>
              <a:t>Click to edit presentation title</a:t>
            </a:r>
            <a:endParaRPr lang="en-US"/>
          </a:p>
        </p:txBody>
      </p:sp>
      <p:sp>
        <p:nvSpPr>
          <p:cNvPr id="6" name="Text Placeholder 5"/>
          <p:cNvSpPr>
            <a:spLocks noGrp="1"/>
          </p:cNvSpPr>
          <p:nvPr>
            <p:ph type="body" sz="quarter" idx="10" hasCustomPrompt="1"/>
          </p:nvPr>
        </p:nvSpPr>
        <p:spPr>
          <a:xfrm>
            <a:off x="2852738" y="3708401"/>
            <a:ext cx="5088996" cy="550863"/>
          </a:xfrm>
          <a:prstGeom prst="rect">
            <a:avLst/>
          </a:prstGeom>
        </p:spPr>
        <p:txBody>
          <a:bodyPr vert="horz"/>
          <a:lstStyle>
            <a:lvl1pPr marL="0" indent="0">
              <a:buNone/>
              <a:defRPr sz="200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subheading</a:t>
            </a:r>
            <a:endParaRPr lang="en-US"/>
          </a:p>
        </p:txBody>
      </p:sp>
      <p:sp>
        <p:nvSpPr>
          <p:cNvPr id="12" name="Text Placeholder 11"/>
          <p:cNvSpPr>
            <a:spLocks noGrp="1"/>
          </p:cNvSpPr>
          <p:nvPr>
            <p:ph type="body" sz="quarter" idx="11" hasCustomPrompt="1"/>
          </p:nvPr>
        </p:nvSpPr>
        <p:spPr>
          <a:xfrm>
            <a:off x="2852737" y="5842001"/>
            <a:ext cx="3259139" cy="423863"/>
          </a:xfrm>
          <a:prstGeom prst="rect">
            <a:avLst/>
          </a:prstGeom>
        </p:spPr>
        <p:txBody>
          <a:bodyPr vert="horz"/>
          <a:lstStyle>
            <a:lvl1pPr marL="0" indent="0">
              <a:buNone/>
              <a:defRPr sz="160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date</a:t>
            </a:r>
            <a:endParaRPr lang="en-US"/>
          </a:p>
        </p:txBody>
      </p:sp>
      <p:sp>
        <p:nvSpPr>
          <p:cNvPr id="9" name="Title 2"/>
          <p:cNvSpPr txBox="1">
            <a:spLocks/>
          </p:cNvSpPr>
          <p:nvPr userDrawn="1"/>
        </p:nvSpPr>
        <p:spPr>
          <a:xfrm>
            <a:off x="1" y="5820299"/>
            <a:ext cx="2379135" cy="944564"/>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2000">
                <a:solidFill>
                  <a:schemeClr val="bg1"/>
                </a:solidFill>
              </a:rPr>
              <a:t>u</a:t>
            </a:r>
            <a:r>
              <a:rPr lang="en-AU" sz="2000">
                <a:solidFill>
                  <a:schemeClr val="bg1"/>
                </a:solidFill>
              </a:rPr>
              <a:t>tas.edu.au</a:t>
            </a:r>
            <a:endParaRPr lang="en-US" sz="2000">
              <a:solidFill>
                <a:schemeClr val="bg1"/>
              </a:solidFill>
            </a:endParaRPr>
          </a:p>
        </p:txBody>
      </p:sp>
    </p:spTree>
    <p:extLst>
      <p:ext uri="{BB962C8B-B14F-4D97-AF65-F5344CB8AC3E}">
        <p14:creationId xmlns:p14="http://schemas.microsoft.com/office/powerpoint/2010/main" val="2795886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_International">
    <p:spTree>
      <p:nvGrpSpPr>
        <p:cNvPr id="1" name=""/>
        <p:cNvGrpSpPr/>
        <p:nvPr/>
      </p:nvGrpSpPr>
      <p:grpSpPr>
        <a:xfrm>
          <a:off x="0" y="0"/>
          <a:ext cx="0" cy="0"/>
          <a:chOff x="0" y="0"/>
          <a:chExt cx="0" cy="0"/>
        </a:xfrm>
      </p:grpSpPr>
      <p:sp>
        <p:nvSpPr>
          <p:cNvPr id="13" name="Rectangle 12"/>
          <p:cNvSpPr/>
          <p:nvPr userDrawn="1"/>
        </p:nvSpPr>
        <p:spPr>
          <a:xfrm>
            <a:off x="0" y="2"/>
            <a:ext cx="12192000" cy="10159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5855" y="6061180"/>
            <a:ext cx="1890888" cy="796821"/>
          </a:xfrm>
          <a:prstGeom prst="rect">
            <a:avLst/>
          </a:prstGeom>
        </p:spPr>
      </p:pic>
      <p:sp>
        <p:nvSpPr>
          <p:cNvPr id="11" name="Content Placeholder 2"/>
          <p:cNvSpPr>
            <a:spLocks noGrp="1"/>
          </p:cNvSpPr>
          <p:nvPr>
            <p:ph idx="1" hasCustomPrompt="1"/>
          </p:nvPr>
        </p:nvSpPr>
        <p:spPr>
          <a:xfrm>
            <a:off x="195688" y="1232368"/>
            <a:ext cx="11715153" cy="4817557"/>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p:cNvSpPr>
            <a:spLocks noGrp="1"/>
          </p:cNvSpPr>
          <p:nvPr>
            <p:ph type="title" hasCustomPrompt="1"/>
          </p:nvPr>
        </p:nvSpPr>
        <p:spPr>
          <a:xfrm>
            <a:off x="195687" y="216369"/>
            <a:ext cx="10972800" cy="768531"/>
          </a:xfrm>
          <a:prstGeom prst="rect">
            <a:avLst/>
          </a:prstGeom>
        </p:spPr>
        <p:txBody>
          <a:bodyPr vert="horz" anchor="b" anchorCtr="0"/>
          <a:lstStyle>
            <a:lvl1pPr>
              <a:defRPr sz="1800" b="1">
                <a:solidFill>
                  <a:schemeClr val="bg1"/>
                </a:solidFill>
                <a:latin typeface="Verdana"/>
                <a:cs typeface="Verdana"/>
              </a:defRPr>
            </a:lvl1pPr>
          </a:lstStyle>
          <a:p>
            <a:r>
              <a:rPr lang="en-AU"/>
              <a:t>Click to edit page title</a:t>
            </a:r>
            <a:endParaRPr lang="en-US"/>
          </a:p>
        </p:txBody>
      </p:sp>
      <p:sp>
        <p:nvSpPr>
          <p:cNvPr id="7" name="Rectangle 6"/>
          <p:cNvSpPr/>
          <p:nvPr userDrawn="1"/>
        </p:nvSpPr>
        <p:spPr>
          <a:xfrm>
            <a:off x="0" y="1007533"/>
            <a:ext cx="12192000" cy="59267"/>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2" name="Text Placeholder 3">
            <a:extLst>
              <a:ext uri="{FF2B5EF4-FFF2-40B4-BE49-F238E27FC236}">
                <a16:creationId xmlns:a16="http://schemas.microsoft.com/office/drawing/2014/main" id="{82CCB843-2EDD-454B-9B60-218651705558}"/>
              </a:ext>
            </a:extLst>
          </p:cNvPr>
          <p:cNvSpPr>
            <a:spLocks noGrp="1"/>
          </p:cNvSpPr>
          <p:nvPr>
            <p:ph type="body" sz="quarter" idx="11" hasCustomPrompt="1"/>
          </p:nvPr>
        </p:nvSpPr>
        <p:spPr>
          <a:xfrm>
            <a:off x="195687" y="6444183"/>
            <a:ext cx="6076951" cy="329367"/>
          </a:xfrm>
          <a:prstGeom prst="rect">
            <a:avLst/>
          </a:prstGeom>
        </p:spPr>
        <p:txBody>
          <a:bodyPr vert="horz">
            <a:normAutofit/>
          </a:bodyPr>
          <a:lstStyle>
            <a:lvl1pPr marL="0" indent="0">
              <a:buNone/>
              <a:defRPr sz="1333" baseline="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a:t>
            </a:r>
            <a:r>
              <a:rPr lang="en-AU"/>
              <a:t> college/institute/area</a:t>
            </a:r>
            <a:r>
              <a:rPr lang="en-US"/>
              <a:t> name</a:t>
            </a:r>
          </a:p>
        </p:txBody>
      </p:sp>
      <p:cxnSp>
        <p:nvCxnSpPr>
          <p:cNvPr id="15" name="Shape 368">
            <a:extLst>
              <a:ext uri="{FF2B5EF4-FFF2-40B4-BE49-F238E27FC236}">
                <a16:creationId xmlns:a16="http://schemas.microsoft.com/office/drawing/2014/main" id="{03493BF7-E00A-2A41-9E07-3E36E77569C8}"/>
              </a:ext>
            </a:extLst>
          </p:cNvPr>
          <p:cNvCxnSpPr>
            <a:cxnSpLocks/>
          </p:cNvCxnSpPr>
          <p:nvPr userDrawn="1"/>
        </p:nvCxnSpPr>
        <p:spPr>
          <a:xfrm flipV="1">
            <a:off x="228601" y="6444185"/>
            <a:ext cx="8631540"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402804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_International">
    <p:spTree>
      <p:nvGrpSpPr>
        <p:cNvPr id="1" name=""/>
        <p:cNvGrpSpPr/>
        <p:nvPr/>
      </p:nvGrpSpPr>
      <p:grpSpPr>
        <a:xfrm>
          <a:off x="0" y="0"/>
          <a:ext cx="0" cy="0"/>
          <a:chOff x="0" y="0"/>
          <a:chExt cx="0" cy="0"/>
        </a:xfrm>
      </p:grpSpPr>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5855" y="6061180"/>
            <a:ext cx="1890888" cy="796821"/>
          </a:xfrm>
          <a:prstGeom prst="rect">
            <a:avLst/>
          </a:prstGeom>
        </p:spPr>
      </p:pic>
      <p:sp>
        <p:nvSpPr>
          <p:cNvPr id="11" name="Content Placeholder 2"/>
          <p:cNvSpPr>
            <a:spLocks noGrp="1"/>
          </p:cNvSpPr>
          <p:nvPr>
            <p:ph idx="1" hasCustomPrompt="1"/>
          </p:nvPr>
        </p:nvSpPr>
        <p:spPr>
          <a:xfrm>
            <a:off x="195617" y="1101397"/>
            <a:ext cx="11715153" cy="4948528"/>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Rectangle 11">
            <a:extLst>
              <a:ext uri="{FF2B5EF4-FFF2-40B4-BE49-F238E27FC236}">
                <a16:creationId xmlns:a16="http://schemas.microsoft.com/office/drawing/2014/main" id="{A6A08E59-70B6-314C-A893-E9B910CA0A10}"/>
              </a:ext>
            </a:extLst>
          </p:cNvPr>
          <p:cNvSpPr/>
          <p:nvPr userDrawn="1"/>
        </p:nvSpPr>
        <p:spPr>
          <a:xfrm>
            <a:off x="0" y="2"/>
            <a:ext cx="12192000" cy="68232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5" name="Rectangle 14">
            <a:extLst>
              <a:ext uri="{FF2B5EF4-FFF2-40B4-BE49-F238E27FC236}">
                <a16:creationId xmlns:a16="http://schemas.microsoft.com/office/drawing/2014/main" id="{1D7B9F27-8763-D142-ABEC-AD4824B444D4}"/>
              </a:ext>
            </a:extLst>
          </p:cNvPr>
          <p:cNvSpPr/>
          <p:nvPr userDrawn="1"/>
        </p:nvSpPr>
        <p:spPr>
          <a:xfrm>
            <a:off x="0" y="697901"/>
            <a:ext cx="12192000" cy="59267"/>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6" name="Title 1">
            <a:extLst>
              <a:ext uri="{FF2B5EF4-FFF2-40B4-BE49-F238E27FC236}">
                <a16:creationId xmlns:a16="http://schemas.microsoft.com/office/drawing/2014/main" id="{F47AD21A-A0E3-7948-9E1E-82FCADF5C0BC}"/>
              </a:ext>
            </a:extLst>
          </p:cNvPr>
          <p:cNvSpPr>
            <a:spLocks noGrp="1"/>
          </p:cNvSpPr>
          <p:nvPr>
            <p:ph type="title" hasCustomPrompt="1"/>
          </p:nvPr>
        </p:nvSpPr>
        <p:spPr>
          <a:xfrm>
            <a:off x="195616" y="216370"/>
            <a:ext cx="10972800" cy="465956"/>
          </a:xfrm>
          <a:prstGeom prst="rect">
            <a:avLst/>
          </a:prstGeom>
        </p:spPr>
        <p:txBody>
          <a:bodyPr vert="horz" anchor="b" anchorCtr="0"/>
          <a:lstStyle>
            <a:lvl1pPr>
              <a:defRPr sz="1800" b="1">
                <a:solidFill>
                  <a:schemeClr val="bg1"/>
                </a:solidFill>
                <a:latin typeface="Verdana"/>
                <a:cs typeface="Verdana"/>
              </a:defRPr>
            </a:lvl1pPr>
          </a:lstStyle>
          <a:p>
            <a:r>
              <a:rPr lang="en-AU"/>
              <a:t>Click to edit page title</a:t>
            </a:r>
            <a:endParaRPr lang="en-US"/>
          </a:p>
        </p:txBody>
      </p:sp>
      <p:sp>
        <p:nvSpPr>
          <p:cNvPr id="17" name="Text Placeholder 3">
            <a:extLst>
              <a:ext uri="{FF2B5EF4-FFF2-40B4-BE49-F238E27FC236}">
                <a16:creationId xmlns:a16="http://schemas.microsoft.com/office/drawing/2014/main" id="{64C6D6E6-1E2A-684C-9E0B-36984BCC9905}"/>
              </a:ext>
            </a:extLst>
          </p:cNvPr>
          <p:cNvSpPr>
            <a:spLocks noGrp="1"/>
          </p:cNvSpPr>
          <p:nvPr>
            <p:ph type="body" sz="quarter" idx="11" hasCustomPrompt="1"/>
          </p:nvPr>
        </p:nvSpPr>
        <p:spPr>
          <a:xfrm>
            <a:off x="195617" y="6444183"/>
            <a:ext cx="6076951" cy="329367"/>
          </a:xfrm>
          <a:prstGeom prst="rect">
            <a:avLst/>
          </a:prstGeom>
        </p:spPr>
        <p:txBody>
          <a:bodyPr vert="horz">
            <a:normAutofit/>
          </a:bodyPr>
          <a:lstStyle>
            <a:lvl1pPr marL="0" indent="0">
              <a:buNone/>
              <a:defRPr sz="1333" baseline="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a:t>
            </a:r>
            <a:r>
              <a:rPr lang="en-AU"/>
              <a:t>college/institute/area </a:t>
            </a:r>
            <a:r>
              <a:rPr lang="en-US"/>
              <a:t>name</a:t>
            </a:r>
          </a:p>
        </p:txBody>
      </p:sp>
      <p:cxnSp>
        <p:nvCxnSpPr>
          <p:cNvPr id="18" name="Shape 368">
            <a:extLst>
              <a:ext uri="{FF2B5EF4-FFF2-40B4-BE49-F238E27FC236}">
                <a16:creationId xmlns:a16="http://schemas.microsoft.com/office/drawing/2014/main" id="{5E62A557-B181-AA48-AAFD-5D873EEA42C2}"/>
              </a:ext>
            </a:extLst>
          </p:cNvPr>
          <p:cNvCxnSpPr>
            <a:cxnSpLocks/>
          </p:cNvCxnSpPr>
          <p:nvPr userDrawn="1"/>
        </p:nvCxnSpPr>
        <p:spPr>
          <a:xfrm flipV="1">
            <a:off x="228601" y="6444185"/>
            <a:ext cx="8631540"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1060600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_International">
    <p:spTree>
      <p:nvGrpSpPr>
        <p:cNvPr id="1" name=""/>
        <p:cNvGrpSpPr/>
        <p:nvPr/>
      </p:nvGrpSpPr>
      <p:grpSpPr>
        <a:xfrm>
          <a:off x="0" y="0"/>
          <a:ext cx="0" cy="0"/>
          <a:chOff x="0" y="0"/>
          <a:chExt cx="0" cy="0"/>
        </a:xfrm>
      </p:grpSpPr>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5855" y="6061180"/>
            <a:ext cx="1890888" cy="796821"/>
          </a:xfrm>
          <a:prstGeom prst="rect">
            <a:avLst/>
          </a:prstGeom>
        </p:spPr>
      </p:pic>
      <p:sp>
        <p:nvSpPr>
          <p:cNvPr id="11" name="Content Placeholder 2"/>
          <p:cNvSpPr>
            <a:spLocks noGrp="1"/>
          </p:cNvSpPr>
          <p:nvPr>
            <p:ph idx="1" hasCustomPrompt="1"/>
          </p:nvPr>
        </p:nvSpPr>
        <p:spPr>
          <a:xfrm>
            <a:off x="195688" y="902208"/>
            <a:ext cx="11715153" cy="5147717"/>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p:cNvSpPr>
            <a:spLocks noGrp="1"/>
          </p:cNvSpPr>
          <p:nvPr>
            <p:ph type="title" hasCustomPrompt="1"/>
          </p:nvPr>
        </p:nvSpPr>
        <p:spPr>
          <a:xfrm>
            <a:off x="195687" y="216370"/>
            <a:ext cx="10972800" cy="446935"/>
          </a:xfrm>
          <a:prstGeom prst="rect">
            <a:avLst/>
          </a:prstGeom>
        </p:spPr>
        <p:txBody>
          <a:bodyPr vert="horz" anchor="b" anchorCtr="0"/>
          <a:lstStyle>
            <a:lvl1pPr>
              <a:defRPr sz="1800" b="1">
                <a:solidFill>
                  <a:schemeClr val="tx1"/>
                </a:solidFill>
                <a:latin typeface="Verdana"/>
                <a:cs typeface="Verdana"/>
              </a:defRPr>
            </a:lvl1pPr>
          </a:lstStyle>
          <a:p>
            <a:r>
              <a:rPr lang="en-AU"/>
              <a:t>Click to edit page title</a:t>
            </a:r>
            <a:endParaRPr lang="en-US"/>
          </a:p>
        </p:txBody>
      </p:sp>
      <p:sp>
        <p:nvSpPr>
          <p:cNvPr id="14" name="Text Placeholder 3"/>
          <p:cNvSpPr>
            <a:spLocks noGrp="1"/>
          </p:cNvSpPr>
          <p:nvPr>
            <p:ph type="body" sz="quarter" idx="11" hasCustomPrompt="1"/>
          </p:nvPr>
        </p:nvSpPr>
        <p:spPr>
          <a:xfrm>
            <a:off x="195687" y="6444183"/>
            <a:ext cx="6076951" cy="329367"/>
          </a:xfrm>
          <a:prstGeom prst="rect">
            <a:avLst/>
          </a:prstGeom>
        </p:spPr>
        <p:txBody>
          <a:bodyPr vert="horz">
            <a:normAutofit/>
          </a:bodyPr>
          <a:lstStyle>
            <a:lvl1pPr marL="0" indent="0">
              <a:buNone/>
              <a:defRPr sz="1333" baseline="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a:t>
            </a:r>
            <a:r>
              <a:rPr lang="en-AU"/>
              <a:t>college/institute/area </a:t>
            </a:r>
            <a:r>
              <a:rPr lang="en-US"/>
              <a:t>name</a:t>
            </a:r>
          </a:p>
        </p:txBody>
      </p:sp>
      <p:sp>
        <p:nvSpPr>
          <p:cNvPr id="12" name="Rectangle 11">
            <a:extLst>
              <a:ext uri="{FF2B5EF4-FFF2-40B4-BE49-F238E27FC236}">
                <a16:creationId xmlns:a16="http://schemas.microsoft.com/office/drawing/2014/main" id="{99230E98-9433-0A45-B73D-009E141D8045}"/>
              </a:ext>
            </a:extLst>
          </p:cNvPr>
          <p:cNvSpPr/>
          <p:nvPr userDrawn="1"/>
        </p:nvSpPr>
        <p:spPr>
          <a:xfrm>
            <a:off x="0" y="697901"/>
            <a:ext cx="12192000" cy="2400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cxnSp>
        <p:nvCxnSpPr>
          <p:cNvPr id="15" name="Shape 368">
            <a:extLst>
              <a:ext uri="{FF2B5EF4-FFF2-40B4-BE49-F238E27FC236}">
                <a16:creationId xmlns:a16="http://schemas.microsoft.com/office/drawing/2014/main" id="{A749637F-9FD1-4644-A81E-CD1A12B5428A}"/>
              </a:ext>
            </a:extLst>
          </p:cNvPr>
          <p:cNvCxnSpPr>
            <a:cxnSpLocks/>
          </p:cNvCxnSpPr>
          <p:nvPr userDrawn="1"/>
        </p:nvCxnSpPr>
        <p:spPr>
          <a:xfrm flipV="1">
            <a:off x="228601" y="6444185"/>
            <a:ext cx="8631540"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392256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_International">
    <p:spTree>
      <p:nvGrpSpPr>
        <p:cNvPr id="1" name=""/>
        <p:cNvGrpSpPr/>
        <p:nvPr/>
      </p:nvGrpSpPr>
      <p:grpSpPr>
        <a:xfrm>
          <a:off x="0" y="0"/>
          <a:ext cx="0" cy="0"/>
          <a:chOff x="0" y="0"/>
          <a:chExt cx="0" cy="0"/>
        </a:xfrm>
      </p:grpSpPr>
      <p:sp>
        <p:nvSpPr>
          <p:cNvPr id="16" name="Rectangle 15"/>
          <p:cNvSpPr/>
          <p:nvPr userDrawn="1"/>
        </p:nvSpPr>
        <p:spPr>
          <a:xfrm>
            <a:off x="-1" y="2"/>
            <a:ext cx="12192001" cy="10159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5855" y="6061180"/>
            <a:ext cx="1890888" cy="796821"/>
          </a:xfrm>
          <a:prstGeom prst="rect">
            <a:avLst/>
          </a:prstGeom>
        </p:spPr>
      </p:pic>
      <p:sp>
        <p:nvSpPr>
          <p:cNvPr id="13" name="Content Placeholder 2"/>
          <p:cNvSpPr>
            <a:spLocks noGrp="1"/>
          </p:cNvSpPr>
          <p:nvPr>
            <p:ph idx="1" hasCustomPrompt="1"/>
          </p:nvPr>
        </p:nvSpPr>
        <p:spPr>
          <a:xfrm>
            <a:off x="6340593" y="1328928"/>
            <a:ext cx="5619153" cy="4720997"/>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p:cNvSpPr>
            <a:spLocks noGrp="1"/>
          </p:cNvSpPr>
          <p:nvPr>
            <p:ph idx="10" hasCustomPrompt="1"/>
          </p:nvPr>
        </p:nvSpPr>
        <p:spPr>
          <a:xfrm>
            <a:off x="195688" y="1328928"/>
            <a:ext cx="5619153" cy="4720997"/>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p:cNvSpPr>
            <a:spLocks noGrp="1"/>
          </p:cNvSpPr>
          <p:nvPr>
            <p:ph type="title" hasCustomPrompt="1"/>
          </p:nvPr>
        </p:nvSpPr>
        <p:spPr>
          <a:xfrm>
            <a:off x="195687" y="216369"/>
            <a:ext cx="10972800" cy="768531"/>
          </a:xfrm>
          <a:prstGeom prst="rect">
            <a:avLst/>
          </a:prstGeom>
        </p:spPr>
        <p:txBody>
          <a:bodyPr vert="horz" anchor="b" anchorCtr="0"/>
          <a:lstStyle>
            <a:lvl1pPr>
              <a:defRPr sz="1800" b="1">
                <a:solidFill>
                  <a:schemeClr val="bg1"/>
                </a:solidFill>
                <a:latin typeface="Verdana"/>
                <a:cs typeface="Verdana"/>
              </a:defRPr>
            </a:lvl1pPr>
          </a:lstStyle>
          <a:p>
            <a:r>
              <a:rPr lang="en-AU"/>
              <a:t>Click to edit page title</a:t>
            </a:r>
            <a:endParaRPr lang="en-US"/>
          </a:p>
        </p:txBody>
      </p:sp>
      <p:sp>
        <p:nvSpPr>
          <p:cNvPr id="11" name="Rectangle 10"/>
          <p:cNvSpPr/>
          <p:nvPr userDrawn="1"/>
        </p:nvSpPr>
        <p:spPr>
          <a:xfrm>
            <a:off x="0" y="1007533"/>
            <a:ext cx="12192000" cy="59267"/>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2" name="Text Placeholder 3">
            <a:extLst>
              <a:ext uri="{FF2B5EF4-FFF2-40B4-BE49-F238E27FC236}">
                <a16:creationId xmlns:a16="http://schemas.microsoft.com/office/drawing/2014/main" id="{D63CA69C-4C40-B74A-A0AD-06FF38D42E44}"/>
              </a:ext>
            </a:extLst>
          </p:cNvPr>
          <p:cNvSpPr>
            <a:spLocks noGrp="1"/>
          </p:cNvSpPr>
          <p:nvPr>
            <p:ph type="body" sz="quarter" idx="11" hasCustomPrompt="1"/>
          </p:nvPr>
        </p:nvSpPr>
        <p:spPr>
          <a:xfrm>
            <a:off x="195687" y="6444183"/>
            <a:ext cx="6076951" cy="329367"/>
          </a:xfrm>
          <a:prstGeom prst="rect">
            <a:avLst/>
          </a:prstGeom>
        </p:spPr>
        <p:txBody>
          <a:bodyPr vert="horz">
            <a:normAutofit/>
          </a:bodyPr>
          <a:lstStyle>
            <a:lvl1pPr marL="0" indent="0">
              <a:buNone/>
              <a:defRPr sz="1333" baseline="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a:t>
            </a:r>
            <a:r>
              <a:rPr lang="en-AU"/>
              <a:t>college/institute/area </a:t>
            </a:r>
            <a:r>
              <a:rPr lang="en-US"/>
              <a:t>name</a:t>
            </a:r>
          </a:p>
        </p:txBody>
      </p:sp>
      <p:cxnSp>
        <p:nvCxnSpPr>
          <p:cNvPr id="17" name="Shape 368">
            <a:extLst>
              <a:ext uri="{FF2B5EF4-FFF2-40B4-BE49-F238E27FC236}">
                <a16:creationId xmlns:a16="http://schemas.microsoft.com/office/drawing/2014/main" id="{2D360E5A-2F00-A44F-9BF9-A939274402B4}"/>
              </a:ext>
            </a:extLst>
          </p:cNvPr>
          <p:cNvCxnSpPr>
            <a:cxnSpLocks/>
          </p:cNvCxnSpPr>
          <p:nvPr userDrawn="1"/>
        </p:nvCxnSpPr>
        <p:spPr>
          <a:xfrm flipV="1">
            <a:off x="228601" y="6444185"/>
            <a:ext cx="8631540"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3324286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_International">
    <p:spTree>
      <p:nvGrpSpPr>
        <p:cNvPr id="1" name=""/>
        <p:cNvGrpSpPr/>
        <p:nvPr/>
      </p:nvGrpSpPr>
      <p:grpSpPr>
        <a:xfrm>
          <a:off x="0" y="0"/>
          <a:ext cx="0" cy="0"/>
          <a:chOff x="0" y="0"/>
          <a:chExt cx="0" cy="0"/>
        </a:xfrm>
      </p:grpSpPr>
      <p:sp>
        <p:nvSpPr>
          <p:cNvPr id="13" name="Rectangle 12"/>
          <p:cNvSpPr/>
          <p:nvPr userDrawn="1"/>
        </p:nvSpPr>
        <p:spPr>
          <a:xfrm>
            <a:off x="-1" y="2"/>
            <a:ext cx="12192001" cy="10159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cxnSp>
        <p:nvCxnSpPr>
          <p:cNvPr id="8" name="Shape 368"/>
          <p:cNvCxnSpPr/>
          <p:nvPr userDrawn="1"/>
        </p:nvCxnSpPr>
        <p:spPr>
          <a:xfrm flipV="1">
            <a:off x="228600" y="6042779"/>
            <a:ext cx="11770925" cy="19831"/>
          </a:xfrm>
          <a:prstGeom prst="straightConnector1">
            <a:avLst/>
          </a:prstGeom>
          <a:noFill/>
          <a:ln w="9525" cap="flat" cmpd="sng">
            <a:solidFill>
              <a:schemeClr val="dk2"/>
            </a:solidFill>
            <a:prstDash val="solid"/>
            <a:round/>
            <a:headEnd type="none" w="lg" len="lg"/>
            <a:tailEnd type="none" w="lg" len="lg"/>
          </a:ln>
        </p:spPr>
      </p:cxnSp>
      <p:pic>
        <p:nvPicPr>
          <p:cNvPr id="10" name="Picture 9"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5855" y="6061180"/>
            <a:ext cx="1890888" cy="796821"/>
          </a:xfrm>
          <a:prstGeom prst="rect">
            <a:avLst/>
          </a:prstGeom>
        </p:spPr>
      </p:pic>
      <p:sp>
        <p:nvSpPr>
          <p:cNvPr id="3" name="Content Placeholder 2"/>
          <p:cNvSpPr>
            <a:spLocks noGrp="1"/>
          </p:cNvSpPr>
          <p:nvPr>
            <p:ph idx="1" hasCustomPrompt="1"/>
          </p:nvPr>
        </p:nvSpPr>
        <p:spPr>
          <a:xfrm>
            <a:off x="5183189" y="1828800"/>
            <a:ext cx="6776559" cy="4221125"/>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hasCustomPrompt="1"/>
          </p:nvPr>
        </p:nvSpPr>
        <p:spPr>
          <a:xfrm>
            <a:off x="131636" y="1825627"/>
            <a:ext cx="4865667" cy="4224300"/>
          </a:xfrm>
          <a:prstGeom prst="rect">
            <a:avLst/>
          </a:prstGeom>
        </p:spPr>
        <p:txBody>
          <a:bodyPr/>
          <a:lstStyle>
            <a:lvl1pPr marL="0" indent="0">
              <a:buNone/>
              <a:defRPr sz="1600">
                <a:solidFill>
                  <a:srgbClr val="626262"/>
                </a:solidFill>
                <a:latin typeface="Verdana"/>
                <a:cs typeface="Verdana"/>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9" name="Title 1"/>
          <p:cNvSpPr>
            <a:spLocks noGrp="1"/>
          </p:cNvSpPr>
          <p:nvPr>
            <p:ph type="title" hasCustomPrompt="1"/>
          </p:nvPr>
        </p:nvSpPr>
        <p:spPr>
          <a:xfrm>
            <a:off x="195687" y="216369"/>
            <a:ext cx="10972800" cy="768531"/>
          </a:xfrm>
          <a:prstGeom prst="rect">
            <a:avLst/>
          </a:prstGeom>
        </p:spPr>
        <p:txBody>
          <a:bodyPr vert="horz" anchor="b" anchorCtr="0"/>
          <a:lstStyle>
            <a:lvl1pPr>
              <a:defRPr sz="1800" b="1">
                <a:solidFill>
                  <a:schemeClr val="bg1"/>
                </a:solidFill>
                <a:latin typeface="Verdana"/>
                <a:cs typeface="Verdana"/>
              </a:defRPr>
            </a:lvl1pPr>
          </a:lstStyle>
          <a:p>
            <a:r>
              <a:rPr lang="en-AU"/>
              <a:t>Click to edit page title</a:t>
            </a:r>
            <a:endParaRPr lang="en-US"/>
          </a:p>
        </p:txBody>
      </p:sp>
      <p:sp>
        <p:nvSpPr>
          <p:cNvPr id="11" name="Rectangle 10"/>
          <p:cNvSpPr/>
          <p:nvPr userDrawn="1"/>
        </p:nvSpPr>
        <p:spPr>
          <a:xfrm>
            <a:off x="0" y="1007533"/>
            <a:ext cx="12192000" cy="59267"/>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2" name="Text Placeholder 3"/>
          <p:cNvSpPr>
            <a:spLocks noGrp="1"/>
          </p:cNvSpPr>
          <p:nvPr>
            <p:ph type="body" sz="quarter" idx="11" hasCustomPrompt="1"/>
          </p:nvPr>
        </p:nvSpPr>
        <p:spPr>
          <a:xfrm>
            <a:off x="216254" y="6406839"/>
            <a:ext cx="6076951" cy="366712"/>
          </a:xfrm>
          <a:prstGeom prst="rect">
            <a:avLst/>
          </a:prstGeom>
        </p:spPr>
        <p:txBody>
          <a:bodyPr vert="horz"/>
          <a:lstStyle>
            <a:lvl1pPr marL="0" indent="0">
              <a:buNone/>
              <a:defRPr sz="1400" baseline="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a:t>
            </a:r>
            <a:r>
              <a:rPr lang="en-AU"/>
              <a:t>college/institute/area </a:t>
            </a:r>
            <a:r>
              <a:rPr lang="en-US"/>
              <a:t>name</a:t>
            </a:r>
          </a:p>
        </p:txBody>
      </p:sp>
    </p:spTree>
    <p:extLst>
      <p:ext uri="{BB962C8B-B14F-4D97-AF65-F5344CB8AC3E}">
        <p14:creationId xmlns:p14="http://schemas.microsoft.com/office/powerpoint/2010/main" val="769412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Slide_International">
    <p:spTree>
      <p:nvGrpSpPr>
        <p:cNvPr id="1" name=""/>
        <p:cNvGrpSpPr/>
        <p:nvPr/>
      </p:nvGrpSpPr>
      <p:grpSpPr>
        <a:xfrm>
          <a:off x="0" y="0"/>
          <a:ext cx="0" cy="0"/>
          <a:chOff x="0" y="0"/>
          <a:chExt cx="0" cy="0"/>
        </a:xfrm>
      </p:grpSpPr>
      <p:pic>
        <p:nvPicPr>
          <p:cNvPr id="3" name="Picture 2" descr="UniTas_INT_S_Pos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5855" y="6061180"/>
            <a:ext cx="1890888" cy="796821"/>
          </a:xfrm>
          <a:prstGeom prst="rect">
            <a:avLst/>
          </a:prstGeom>
        </p:spPr>
      </p:pic>
      <p:pic>
        <p:nvPicPr>
          <p:cNvPr id="2" name="Picture 1" descr="UniTas_RL_C1_Pos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6076" y="1091269"/>
            <a:ext cx="2785331" cy="5512743"/>
          </a:xfrm>
          <a:prstGeom prst="rect">
            <a:avLst/>
          </a:prstGeom>
        </p:spPr>
      </p:pic>
      <p:sp>
        <p:nvSpPr>
          <p:cNvPr id="12" name="Rectangle 11">
            <a:extLst>
              <a:ext uri="{FF2B5EF4-FFF2-40B4-BE49-F238E27FC236}">
                <a16:creationId xmlns:a16="http://schemas.microsoft.com/office/drawing/2014/main" id="{612AE25C-FE8A-5D41-B0E9-8DA942E4B5D3}"/>
              </a:ext>
            </a:extLst>
          </p:cNvPr>
          <p:cNvSpPr/>
          <p:nvPr userDrawn="1"/>
        </p:nvSpPr>
        <p:spPr>
          <a:xfrm>
            <a:off x="0" y="2"/>
            <a:ext cx="12192000" cy="68232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3" name="Rectangle 12">
            <a:extLst>
              <a:ext uri="{FF2B5EF4-FFF2-40B4-BE49-F238E27FC236}">
                <a16:creationId xmlns:a16="http://schemas.microsoft.com/office/drawing/2014/main" id="{A6F42878-8668-D248-A097-25B72123B0A8}"/>
              </a:ext>
            </a:extLst>
          </p:cNvPr>
          <p:cNvSpPr/>
          <p:nvPr userDrawn="1"/>
        </p:nvSpPr>
        <p:spPr>
          <a:xfrm>
            <a:off x="0" y="697901"/>
            <a:ext cx="12192000" cy="59267"/>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4" name="Title 1">
            <a:extLst>
              <a:ext uri="{FF2B5EF4-FFF2-40B4-BE49-F238E27FC236}">
                <a16:creationId xmlns:a16="http://schemas.microsoft.com/office/drawing/2014/main" id="{5A482D37-9998-2548-BA73-8EF399D35C22}"/>
              </a:ext>
            </a:extLst>
          </p:cNvPr>
          <p:cNvSpPr>
            <a:spLocks noGrp="1"/>
          </p:cNvSpPr>
          <p:nvPr>
            <p:ph type="title" hasCustomPrompt="1"/>
          </p:nvPr>
        </p:nvSpPr>
        <p:spPr>
          <a:xfrm>
            <a:off x="195616" y="216370"/>
            <a:ext cx="10972800" cy="465956"/>
          </a:xfrm>
          <a:prstGeom prst="rect">
            <a:avLst/>
          </a:prstGeom>
        </p:spPr>
        <p:txBody>
          <a:bodyPr vert="horz" anchor="b" anchorCtr="0"/>
          <a:lstStyle>
            <a:lvl1pPr>
              <a:defRPr sz="1800" b="1">
                <a:solidFill>
                  <a:schemeClr val="bg1"/>
                </a:solidFill>
                <a:latin typeface="Verdana"/>
                <a:cs typeface="Verdana"/>
              </a:defRPr>
            </a:lvl1pPr>
          </a:lstStyle>
          <a:p>
            <a:r>
              <a:rPr lang="en-AU"/>
              <a:t>Click to edit page title</a:t>
            </a:r>
            <a:endParaRPr lang="en-US"/>
          </a:p>
        </p:txBody>
      </p:sp>
      <p:sp>
        <p:nvSpPr>
          <p:cNvPr id="15" name="Text Placeholder 3">
            <a:extLst>
              <a:ext uri="{FF2B5EF4-FFF2-40B4-BE49-F238E27FC236}">
                <a16:creationId xmlns:a16="http://schemas.microsoft.com/office/drawing/2014/main" id="{0C47A7A8-7D7D-4B46-A534-B7722AC67299}"/>
              </a:ext>
            </a:extLst>
          </p:cNvPr>
          <p:cNvSpPr>
            <a:spLocks noGrp="1"/>
          </p:cNvSpPr>
          <p:nvPr>
            <p:ph type="body" sz="quarter" idx="11" hasCustomPrompt="1"/>
          </p:nvPr>
        </p:nvSpPr>
        <p:spPr>
          <a:xfrm>
            <a:off x="195617" y="6444183"/>
            <a:ext cx="6076951" cy="329367"/>
          </a:xfrm>
          <a:prstGeom prst="rect">
            <a:avLst/>
          </a:prstGeom>
        </p:spPr>
        <p:txBody>
          <a:bodyPr vert="horz">
            <a:normAutofit/>
          </a:bodyPr>
          <a:lstStyle>
            <a:lvl1pPr marL="0" indent="0">
              <a:buNone/>
              <a:defRPr sz="1333" baseline="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a:t>
            </a:r>
            <a:r>
              <a:rPr lang="en-AU"/>
              <a:t> college/institute/area</a:t>
            </a:r>
            <a:r>
              <a:rPr lang="en-US"/>
              <a:t> name</a:t>
            </a:r>
          </a:p>
        </p:txBody>
      </p:sp>
      <p:cxnSp>
        <p:nvCxnSpPr>
          <p:cNvPr id="16" name="Shape 368">
            <a:extLst>
              <a:ext uri="{FF2B5EF4-FFF2-40B4-BE49-F238E27FC236}">
                <a16:creationId xmlns:a16="http://schemas.microsoft.com/office/drawing/2014/main" id="{83740514-5AC9-EC42-96B3-62B3FC0AB734}"/>
              </a:ext>
            </a:extLst>
          </p:cNvPr>
          <p:cNvCxnSpPr>
            <a:cxnSpLocks/>
          </p:cNvCxnSpPr>
          <p:nvPr userDrawn="1"/>
        </p:nvCxnSpPr>
        <p:spPr>
          <a:xfrm flipV="1">
            <a:off x="228601" y="6444185"/>
            <a:ext cx="8631540" cy="1"/>
          </a:xfrm>
          <a:prstGeom prst="straightConnector1">
            <a:avLst/>
          </a:prstGeom>
          <a:noFill/>
          <a:ln w="9525" cap="flat" cmpd="sng">
            <a:solidFill>
              <a:schemeClr val="tx1"/>
            </a:solidFill>
            <a:prstDash val="solid"/>
            <a:round/>
            <a:headEnd type="none" w="lg" len="lg"/>
            <a:tailEnd type="none" w="lg" len="lg"/>
          </a:ln>
        </p:spPr>
      </p:cxnSp>
    </p:spTree>
    <p:extLst>
      <p:ext uri="{BB962C8B-B14F-4D97-AF65-F5344CB8AC3E}">
        <p14:creationId xmlns:p14="http://schemas.microsoft.com/office/powerpoint/2010/main" val="3349570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International">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3" name="Title 2"/>
          <p:cNvSpPr>
            <a:spLocks noGrp="1"/>
          </p:cNvSpPr>
          <p:nvPr>
            <p:ph type="title" hasCustomPrompt="1"/>
          </p:nvPr>
        </p:nvSpPr>
        <p:spPr>
          <a:xfrm>
            <a:off x="349020" y="4355222"/>
            <a:ext cx="8004763" cy="488652"/>
          </a:xfrm>
          <a:prstGeom prst="rect">
            <a:avLst/>
          </a:prstGeom>
        </p:spPr>
        <p:txBody>
          <a:bodyPr vert="horz"/>
          <a:lstStyle>
            <a:lvl1pPr>
              <a:defRPr sz="3600" b="1" i="1">
                <a:solidFill>
                  <a:schemeClr val="bg1"/>
                </a:solidFill>
                <a:latin typeface="Verdana"/>
                <a:cs typeface="Verdana"/>
              </a:defRPr>
            </a:lvl1pPr>
          </a:lstStyle>
          <a:p>
            <a:r>
              <a:rPr lang="en-AU"/>
              <a:t>Thank you</a:t>
            </a:r>
            <a:endParaRPr lang="en-US"/>
          </a:p>
        </p:txBody>
      </p:sp>
      <p:sp>
        <p:nvSpPr>
          <p:cNvPr id="14" name="Text Placeholder 5"/>
          <p:cNvSpPr>
            <a:spLocks noGrp="1"/>
          </p:cNvSpPr>
          <p:nvPr>
            <p:ph type="body" sz="quarter" idx="10" hasCustomPrompt="1"/>
          </p:nvPr>
        </p:nvSpPr>
        <p:spPr>
          <a:xfrm>
            <a:off x="350367" y="4931363"/>
            <a:ext cx="5088996" cy="550863"/>
          </a:xfrm>
          <a:prstGeom prst="rect">
            <a:avLst/>
          </a:prstGeom>
        </p:spPr>
        <p:txBody>
          <a:bodyPr vert="horz"/>
          <a:lstStyle>
            <a:lvl1pPr marL="0" indent="0">
              <a:lnSpc>
                <a:spcPct val="100000"/>
              </a:lnSpc>
              <a:spcBef>
                <a:spcPts val="0"/>
              </a:spcBef>
              <a:buNone/>
              <a:defRPr sz="2000">
                <a:solidFill>
                  <a:schemeClr val="bg1"/>
                </a:solidFill>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subheading</a:t>
            </a:r>
            <a:endParaRPr lang="en-US"/>
          </a:p>
        </p:txBody>
      </p:sp>
      <p:sp>
        <p:nvSpPr>
          <p:cNvPr id="15" name="Text Placeholder 11"/>
          <p:cNvSpPr>
            <a:spLocks noGrp="1"/>
          </p:cNvSpPr>
          <p:nvPr>
            <p:ph type="body" sz="quarter" idx="11" hasCustomPrompt="1"/>
          </p:nvPr>
        </p:nvSpPr>
        <p:spPr>
          <a:xfrm>
            <a:off x="359891" y="6307923"/>
            <a:ext cx="3259139" cy="423863"/>
          </a:xfrm>
          <a:prstGeom prst="rect">
            <a:avLst/>
          </a:prstGeom>
        </p:spPr>
        <p:txBody>
          <a:bodyPr vert="horz"/>
          <a:lstStyle>
            <a:lvl1pPr marL="0" indent="0">
              <a:buNone/>
              <a:defRPr sz="1600">
                <a:solidFill>
                  <a:schemeClr val="bg1"/>
                </a:solidFill>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date</a:t>
            </a:r>
            <a:endParaRPr lang="en-US"/>
          </a:p>
        </p:txBody>
      </p:sp>
      <p:sp>
        <p:nvSpPr>
          <p:cNvPr id="9" name="Title 2"/>
          <p:cNvSpPr txBox="1">
            <a:spLocks/>
          </p:cNvSpPr>
          <p:nvPr userDrawn="1"/>
        </p:nvSpPr>
        <p:spPr>
          <a:xfrm>
            <a:off x="9758163" y="6270297"/>
            <a:ext cx="2379135" cy="461488"/>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2000">
                <a:solidFill>
                  <a:schemeClr val="bg1"/>
                </a:solidFill>
              </a:rPr>
              <a:t>u</a:t>
            </a:r>
            <a:r>
              <a:rPr lang="en-AU" sz="2000">
                <a:solidFill>
                  <a:schemeClr val="bg1"/>
                </a:solidFill>
              </a:rPr>
              <a:t>tas.edu.au</a:t>
            </a:r>
            <a:endParaRPr lang="en-US" sz="2000">
              <a:solidFill>
                <a:schemeClr val="bg1"/>
              </a:solidFill>
            </a:endParaRPr>
          </a:p>
        </p:txBody>
      </p:sp>
      <p:pic>
        <p:nvPicPr>
          <p:cNvPr id="10" name="Picture 9">
            <a:extLst>
              <a:ext uri="{FF2B5EF4-FFF2-40B4-BE49-F238E27FC236}">
                <a16:creationId xmlns:a16="http://schemas.microsoft.com/office/drawing/2014/main" id="{BD80F57D-2FEB-AE4E-B2EC-E884E82899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43" y="225776"/>
            <a:ext cx="2121205" cy="2310968"/>
          </a:xfrm>
          <a:prstGeom prst="rect">
            <a:avLst/>
          </a:prstGeom>
        </p:spPr>
      </p:pic>
      <p:pic>
        <p:nvPicPr>
          <p:cNvPr id="6" name="Picture 5">
            <a:extLst>
              <a:ext uri="{FF2B5EF4-FFF2-40B4-BE49-F238E27FC236}">
                <a16:creationId xmlns:a16="http://schemas.microsoft.com/office/drawing/2014/main" id="{CEC2C0BF-F064-B842-A2B8-F3F13EAFBC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9682" y="0"/>
            <a:ext cx="4602319" cy="6858000"/>
          </a:xfrm>
          <a:prstGeom prst="rect">
            <a:avLst/>
          </a:prstGeom>
        </p:spPr>
      </p:pic>
    </p:spTree>
    <p:extLst>
      <p:ext uri="{BB962C8B-B14F-4D97-AF65-F5344CB8AC3E}">
        <p14:creationId xmlns:p14="http://schemas.microsoft.com/office/powerpoint/2010/main" val="313629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omestic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11" y="225777"/>
            <a:ext cx="2163712" cy="2060223"/>
          </a:xfrm>
          <a:prstGeom prst="rect">
            <a:avLst/>
          </a:prstGeom>
        </p:spPr>
      </p:pic>
      <p:sp>
        <p:nvSpPr>
          <p:cNvPr id="3" name="Title 2"/>
          <p:cNvSpPr>
            <a:spLocks noGrp="1"/>
          </p:cNvSpPr>
          <p:nvPr>
            <p:ph type="title" hasCustomPrompt="1"/>
          </p:nvPr>
        </p:nvSpPr>
        <p:spPr>
          <a:xfrm>
            <a:off x="2852737" y="1637770"/>
            <a:ext cx="6265331" cy="1926697"/>
          </a:xfrm>
          <a:prstGeom prst="rect">
            <a:avLst/>
          </a:prstGeom>
        </p:spPr>
        <p:txBody>
          <a:bodyPr vert="horz"/>
          <a:lstStyle>
            <a:lvl1pPr>
              <a:defRPr sz="3600" b="1" i="1">
                <a:latin typeface="Verdana"/>
                <a:cs typeface="Verdana"/>
              </a:defRPr>
            </a:lvl1pPr>
          </a:lstStyle>
          <a:p>
            <a:r>
              <a:rPr lang="en-AU"/>
              <a:t>Click to edit presentation title</a:t>
            </a:r>
            <a:endParaRPr lang="en-US"/>
          </a:p>
        </p:txBody>
      </p:sp>
      <p:sp>
        <p:nvSpPr>
          <p:cNvPr id="6" name="Text Placeholder 5"/>
          <p:cNvSpPr>
            <a:spLocks noGrp="1"/>
          </p:cNvSpPr>
          <p:nvPr>
            <p:ph type="body" sz="quarter" idx="10" hasCustomPrompt="1"/>
          </p:nvPr>
        </p:nvSpPr>
        <p:spPr>
          <a:xfrm>
            <a:off x="2852738" y="3708401"/>
            <a:ext cx="5088996" cy="550863"/>
          </a:xfrm>
          <a:prstGeom prst="rect">
            <a:avLst/>
          </a:prstGeom>
        </p:spPr>
        <p:txBody>
          <a:bodyPr vert="horz"/>
          <a:lstStyle>
            <a:lvl1pPr marL="0" indent="0">
              <a:buNone/>
              <a:defRPr sz="200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subheading</a:t>
            </a:r>
            <a:endParaRPr lang="en-US"/>
          </a:p>
        </p:txBody>
      </p:sp>
      <p:sp>
        <p:nvSpPr>
          <p:cNvPr id="12" name="Text Placeholder 11"/>
          <p:cNvSpPr>
            <a:spLocks noGrp="1"/>
          </p:cNvSpPr>
          <p:nvPr>
            <p:ph type="body" sz="quarter" idx="11" hasCustomPrompt="1"/>
          </p:nvPr>
        </p:nvSpPr>
        <p:spPr>
          <a:xfrm>
            <a:off x="2852737" y="5842001"/>
            <a:ext cx="3259139" cy="423863"/>
          </a:xfrm>
          <a:prstGeom prst="rect">
            <a:avLst/>
          </a:prstGeom>
        </p:spPr>
        <p:txBody>
          <a:bodyPr vert="horz"/>
          <a:lstStyle>
            <a:lvl1pPr marL="0" indent="0">
              <a:buNone/>
              <a:defRPr sz="1600">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date</a:t>
            </a:r>
            <a:endParaRPr lang="en-US"/>
          </a:p>
        </p:txBody>
      </p:sp>
      <p:sp>
        <p:nvSpPr>
          <p:cNvPr id="9" name="Title 2"/>
          <p:cNvSpPr txBox="1">
            <a:spLocks/>
          </p:cNvSpPr>
          <p:nvPr userDrawn="1"/>
        </p:nvSpPr>
        <p:spPr>
          <a:xfrm>
            <a:off x="1" y="5820299"/>
            <a:ext cx="2379135" cy="944564"/>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2000">
                <a:solidFill>
                  <a:schemeClr val="tx1"/>
                </a:solidFill>
              </a:rPr>
              <a:t>u</a:t>
            </a:r>
            <a:r>
              <a:rPr lang="en-AU" sz="2000">
                <a:solidFill>
                  <a:schemeClr val="tx1"/>
                </a:solidFill>
              </a:rPr>
              <a:t>tas.edu.au</a:t>
            </a:r>
            <a:endParaRPr lang="en-US" sz="2000">
              <a:solidFill>
                <a:schemeClr val="tx1"/>
              </a:solidFill>
            </a:endParaRPr>
          </a:p>
        </p:txBody>
      </p:sp>
      <p:sp>
        <p:nvSpPr>
          <p:cNvPr id="10" name="Rectangle 9">
            <a:extLst>
              <a:ext uri="{FF2B5EF4-FFF2-40B4-BE49-F238E27FC236}">
                <a16:creationId xmlns:a16="http://schemas.microsoft.com/office/drawing/2014/main" id="{0952681D-6A15-F14A-85ED-6B0A5E41BF20}"/>
              </a:ext>
            </a:extLst>
          </p:cNvPr>
          <p:cNvSpPr/>
          <p:nvPr userDrawn="1"/>
        </p:nvSpPr>
        <p:spPr>
          <a:xfrm rot="5400000">
            <a:off x="-1059585" y="3420000"/>
            <a:ext cx="6864000" cy="2400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416367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_Domestic">
    <p:spTree>
      <p:nvGrpSpPr>
        <p:cNvPr id="1" name=""/>
        <p:cNvGrpSpPr/>
        <p:nvPr/>
      </p:nvGrpSpPr>
      <p:grpSpPr>
        <a:xfrm>
          <a:off x="0" y="0"/>
          <a:ext cx="0" cy="0"/>
          <a:chOff x="0" y="0"/>
          <a:chExt cx="0" cy="0"/>
        </a:xfrm>
      </p:grpSpPr>
      <p:cxnSp>
        <p:nvCxnSpPr>
          <p:cNvPr id="8" name="Shape 368"/>
          <p:cNvCxnSpPr>
            <a:cxnSpLocks/>
          </p:cNvCxnSpPr>
          <p:nvPr userDrawn="1"/>
        </p:nvCxnSpPr>
        <p:spPr>
          <a:xfrm flipV="1">
            <a:off x="228601" y="6444185"/>
            <a:ext cx="8631540" cy="1"/>
          </a:xfrm>
          <a:prstGeom prst="straightConnector1">
            <a:avLst/>
          </a:prstGeom>
          <a:noFill/>
          <a:ln w="9525" cap="flat" cmpd="sng">
            <a:solidFill>
              <a:schemeClr val="tx1"/>
            </a:solidFill>
            <a:prstDash val="solid"/>
            <a:round/>
            <a:headEnd type="none" w="lg" len="lg"/>
            <a:tailEnd type="none" w="lg" len="lg"/>
          </a:ln>
        </p:spPr>
      </p:cxnSp>
      <p:sp>
        <p:nvSpPr>
          <p:cNvPr id="11" name="Content Placeholder 2"/>
          <p:cNvSpPr>
            <a:spLocks noGrp="1"/>
          </p:cNvSpPr>
          <p:nvPr>
            <p:ph idx="1" hasCustomPrompt="1"/>
          </p:nvPr>
        </p:nvSpPr>
        <p:spPr>
          <a:xfrm>
            <a:off x="195688" y="1074059"/>
            <a:ext cx="11715153" cy="4886821"/>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Rectangle 13"/>
          <p:cNvSpPr/>
          <p:nvPr userDrawn="1"/>
        </p:nvSpPr>
        <p:spPr>
          <a:xfrm>
            <a:off x="0" y="697901"/>
            <a:ext cx="12192000" cy="2400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4" name="Text Placeholder 3"/>
          <p:cNvSpPr>
            <a:spLocks noGrp="1"/>
          </p:cNvSpPr>
          <p:nvPr>
            <p:ph type="body" sz="quarter" idx="10" hasCustomPrompt="1"/>
          </p:nvPr>
        </p:nvSpPr>
        <p:spPr>
          <a:xfrm>
            <a:off x="195687" y="6444184"/>
            <a:ext cx="6849004" cy="363547"/>
          </a:xfrm>
          <a:prstGeom prst="rect">
            <a:avLst/>
          </a:prstGeom>
        </p:spPr>
        <p:txBody>
          <a:bodyPr vert="horz">
            <a:normAutofit/>
          </a:bodyPr>
          <a:lstStyle>
            <a:lvl1pPr marL="0" indent="0">
              <a:buNone/>
              <a:defRPr sz="1333">
                <a:latin typeface="Verdana"/>
                <a:cs typeface="Verdana"/>
              </a:defRPr>
            </a:lvl1pPr>
          </a:lstStyle>
          <a:p>
            <a:pPr lvl="0"/>
            <a:r>
              <a:rPr lang="en-AU"/>
              <a:t>Click to edit college/institute/area name</a:t>
            </a:r>
            <a:endParaRPr lang="en-US"/>
          </a:p>
        </p:txBody>
      </p:sp>
      <p:sp>
        <p:nvSpPr>
          <p:cNvPr id="15" name="Title 1"/>
          <p:cNvSpPr>
            <a:spLocks noGrp="1"/>
          </p:cNvSpPr>
          <p:nvPr>
            <p:ph type="title" hasCustomPrompt="1"/>
          </p:nvPr>
        </p:nvSpPr>
        <p:spPr>
          <a:xfrm>
            <a:off x="195687" y="216370"/>
            <a:ext cx="10972800" cy="465956"/>
          </a:xfrm>
          <a:prstGeom prst="rect">
            <a:avLst/>
          </a:prstGeom>
        </p:spPr>
        <p:txBody>
          <a:bodyPr vert="horz" anchor="b" anchorCtr="0"/>
          <a:lstStyle>
            <a:lvl1pPr>
              <a:defRPr sz="1800" b="1">
                <a:solidFill>
                  <a:schemeClr val="tx1"/>
                </a:solidFill>
                <a:latin typeface="Verdana"/>
                <a:cs typeface="Verdana"/>
              </a:defRPr>
            </a:lvl1pPr>
          </a:lstStyle>
          <a:p>
            <a:r>
              <a:rPr lang="en-AU"/>
              <a:t>Click to edit page title</a:t>
            </a:r>
            <a:endParaRPr lang="en-US"/>
          </a:p>
        </p:txBody>
      </p:sp>
      <p:pic>
        <p:nvPicPr>
          <p:cNvPr id="10" name="Picture 9" descr="UniTas_BM_S_Pos_RGB.png">
            <a:extLst>
              <a:ext uri="{FF2B5EF4-FFF2-40B4-BE49-F238E27FC236}">
                <a16:creationId xmlns:a16="http://schemas.microsoft.com/office/drawing/2014/main" id="{C6BE6B3F-666B-6E4E-8518-9E79CF616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3466" y="6286087"/>
            <a:ext cx="1894181" cy="683719"/>
          </a:xfrm>
          <a:prstGeom prst="rect">
            <a:avLst/>
          </a:prstGeom>
        </p:spPr>
      </p:pic>
    </p:spTree>
    <p:extLst>
      <p:ext uri="{BB962C8B-B14F-4D97-AF65-F5344CB8AC3E}">
        <p14:creationId xmlns:p14="http://schemas.microsoft.com/office/powerpoint/2010/main" val="638565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049">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_Domestic">
    <p:spTree>
      <p:nvGrpSpPr>
        <p:cNvPr id="1" name=""/>
        <p:cNvGrpSpPr/>
        <p:nvPr/>
      </p:nvGrpSpPr>
      <p:grpSpPr>
        <a:xfrm>
          <a:off x="0" y="0"/>
          <a:ext cx="0" cy="0"/>
          <a:chOff x="0" y="0"/>
          <a:chExt cx="0" cy="0"/>
        </a:xfrm>
      </p:grpSpPr>
      <p:sp>
        <p:nvSpPr>
          <p:cNvPr id="13" name="Rectangle 12"/>
          <p:cNvSpPr/>
          <p:nvPr userDrawn="1"/>
        </p:nvSpPr>
        <p:spPr>
          <a:xfrm>
            <a:off x="0" y="2"/>
            <a:ext cx="12192000" cy="68232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cxnSp>
        <p:nvCxnSpPr>
          <p:cNvPr id="8" name="Shape 368"/>
          <p:cNvCxnSpPr>
            <a:cxnSpLocks/>
          </p:cNvCxnSpPr>
          <p:nvPr userDrawn="1"/>
        </p:nvCxnSpPr>
        <p:spPr>
          <a:xfrm flipV="1">
            <a:off x="228601" y="6444185"/>
            <a:ext cx="8631540" cy="1"/>
          </a:xfrm>
          <a:prstGeom prst="straightConnector1">
            <a:avLst/>
          </a:prstGeom>
          <a:noFill/>
          <a:ln w="9525" cap="flat" cmpd="sng">
            <a:solidFill>
              <a:schemeClr val="tx1"/>
            </a:solidFill>
            <a:prstDash val="solid"/>
            <a:round/>
            <a:headEnd type="none" w="lg" len="lg"/>
            <a:tailEnd type="none" w="lg" len="lg"/>
          </a:ln>
        </p:spPr>
      </p:cxnSp>
      <p:sp>
        <p:nvSpPr>
          <p:cNvPr id="11" name="Content Placeholder 2"/>
          <p:cNvSpPr>
            <a:spLocks noGrp="1"/>
          </p:cNvSpPr>
          <p:nvPr>
            <p:ph idx="1" hasCustomPrompt="1"/>
          </p:nvPr>
        </p:nvSpPr>
        <p:spPr>
          <a:xfrm>
            <a:off x="195688" y="1074059"/>
            <a:ext cx="11715153" cy="4886821"/>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9" name="Picture 8" descr="UniTas_BM_S_Pos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3466" y="6286087"/>
            <a:ext cx="1894181" cy="683719"/>
          </a:xfrm>
          <a:prstGeom prst="rect">
            <a:avLst/>
          </a:prstGeom>
        </p:spPr>
      </p:pic>
      <p:sp>
        <p:nvSpPr>
          <p:cNvPr id="14" name="Rectangle 13"/>
          <p:cNvSpPr/>
          <p:nvPr userDrawn="1"/>
        </p:nvSpPr>
        <p:spPr>
          <a:xfrm>
            <a:off x="0" y="697901"/>
            <a:ext cx="12192000" cy="59267"/>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4" name="Text Placeholder 3"/>
          <p:cNvSpPr>
            <a:spLocks noGrp="1"/>
          </p:cNvSpPr>
          <p:nvPr>
            <p:ph type="body" sz="quarter" idx="10" hasCustomPrompt="1"/>
          </p:nvPr>
        </p:nvSpPr>
        <p:spPr>
          <a:xfrm>
            <a:off x="195687" y="6444184"/>
            <a:ext cx="6849004" cy="363547"/>
          </a:xfrm>
          <a:prstGeom prst="rect">
            <a:avLst/>
          </a:prstGeom>
        </p:spPr>
        <p:txBody>
          <a:bodyPr vert="horz">
            <a:normAutofit/>
          </a:bodyPr>
          <a:lstStyle>
            <a:lvl1pPr marL="0" indent="0">
              <a:buNone/>
              <a:defRPr sz="1333">
                <a:latin typeface="Verdana"/>
                <a:cs typeface="Verdana"/>
              </a:defRPr>
            </a:lvl1pPr>
          </a:lstStyle>
          <a:p>
            <a:pPr lvl="0"/>
            <a:r>
              <a:rPr lang="en-AU"/>
              <a:t>Click to edit college/institute/area name</a:t>
            </a:r>
            <a:endParaRPr lang="en-US"/>
          </a:p>
        </p:txBody>
      </p:sp>
      <p:sp>
        <p:nvSpPr>
          <p:cNvPr id="15" name="Title 1"/>
          <p:cNvSpPr>
            <a:spLocks noGrp="1"/>
          </p:cNvSpPr>
          <p:nvPr>
            <p:ph type="title" hasCustomPrompt="1"/>
          </p:nvPr>
        </p:nvSpPr>
        <p:spPr>
          <a:xfrm>
            <a:off x="195687" y="216370"/>
            <a:ext cx="10972800" cy="465956"/>
          </a:xfrm>
          <a:prstGeom prst="rect">
            <a:avLst/>
          </a:prstGeom>
        </p:spPr>
        <p:txBody>
          <a:bodyPr vert="horz" anchor="b" anchorCtr="0"/>
          <a:lstStyle>
            <a:lvl1pPr>
              <a:defRPr sz="1800" b="1">
                <a:solidFill>
                  <a:schemeClr val="bg1"/>
                </a:solidFill>
                <a:latin typeface="Verdana"/>
                <a:cs typeface="Verdana"/>
              </a:defRPr>
            </a:lvl1pPr>
          </a:lstStyle>
          <a:p>
            <a:r>
              <a:rPr lang="en-AU"/>
              <a:t>Click to edit page title</a:t>
            </a:r>
            <a:endParaRPr lang="en-US"/>
          </a:p>
        </p:txBody>
      </p:sp>
    </p:spTree>
    <p:extLst>
      <p:ext uri="{BB962C8B-B14F-4D97-AF65-F5344CB8AC3E}">
        <p14:creationId xmlns:p14="http://schemas.microsoft.com/office/powerpoint/2010/main" val="3459892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049">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_Domest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51A7AB-FBD6-BB4D-A7D4-0E5F2D3B7FFF}"/>
              </a:ext>
            </a:extLst>
          </p:cNvPr>
          <p:cNvSpPr/>
          <p:nvPr userDrawn="1"/>
        </p:nvSpPr>
        <p:spPr>
          <a:xfrm>
            <a:off x="0" y="2"/>
            <a:ext cx="12192000" cy="68232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5" name="Rectangle 14">
            <a:extLst>
              <a:ext uri="{FF2B5EF4-FFF2-40B4-BE49-F238E27FC236}">
                <a16:creationId xmlns:a16="http://schemas.microsoft.com/office/drawing/2014/main" id="{5E329365-36F5-B94C-A298-383F6C3858FC}"/>
              </a:ext>
            </a:extLst>
          </p:cNvPr>
          <p:cNvSpPr/>
          <p:nvPr userDrawn="1"/>
        </p:nvSpPr>
        <p:spPr>
          <a:xfrm>
            <a:off x="0" y="697901"/>
            <a:ext cx="12192000" cy="59267"/>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3" name="Content Placeholder 2"/>
          <p:cNvSpPr>
            <a:spLocks noGrp="1"/>
          </p:cNvSpPr>
          <p:nvPr>
            <p:ph idx="1" hasCustomPrompt="1"/>
          </p:nvPr>
        </p:nvSpPr>
        <p:spPr>
          <a:xfrm>
            <a:off x="6340593" y="1025676"/>
            <a:ext cx="5619153" cy="5176763"/>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2"/>
          <p:cNvSpPr>
            <a:spLocks noGrp="1"/>
          </p:cNvSpPr>
          <p:nvPr>
            <p:ph idx="10" hasCustomPrompt="1"/>
          </p:nvPr>
        </p:nvSpPr>
        <p:spPr>
          <a:xfrm>
            <a:off x="195617" y="1025676"/>
            <a:ext cx="5619153" cy="5176763"/>
          </a:xfrm>
          <a:prstGeom prst="rect">
            <a:avLst/>
          </a:prstGeom>
        </p:spPr>
        <p:txBody>
          <a:bodyPr/>
          <a:lstStyle>
            <a:lvl1pPr marL="0" indent="0">
              <a:buNone/>
              <a:defRPr sz="1600">
                <a:solidFill>
                  <a:srgbClr val="626262"/>
                </a:solidFill>
                <a:latin typeface="Verdana"/>
                <a:cs typeface="Verdana"/>
              </a:defRPr>
            </a:lvl1pPr>
            <a:lvl2pPr>
              <a:defRPr sz="1600">
                <a:solidFill>
                  <a:srgbClr val="626262"/>
                </a:solidFill>
                <a:latin typeface="Verdana"/>
                <a:cs typeface="Verdana"/>
              </a:defRPr>
            </a:lvl2pPr>
            <a:lvl3pPr>
              <a:defRPr sz="1600">
                <a:solidFill>
                  <a:srgbClr val="626262"/>
                </a:solidFill>
                <a:latin typeface="Verdana"/>
                <a:cs typeface="Verdana"/>
              </a:defRPr>
            </a:lvl3pPr>
            <a:lvl4pPr>
              <a:defRPr sz="1400">
                <a:solidFill>
                  <a:srgbClr val="626262"/>
                </a:solidFill>
                <a:latin typeface="Verdana"/>
                <a:cs typeface="Verdana"/>
              </a:defRPr>
            </a:lvl4pPr>
            <a:lvl5pPr>
              <a:defRPr sz="1400">
                <a:solidFill>
                  <a:srgbClr val="626262"/>
                </a:solidFill>
                <a:latin typeface="Verdana"/>
                <a:cs typeface="Verdan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p:cNvSpPr>
            <a:spLocks noGrp="1"/>
          </p:cNvSpPr>
          <p:nvPr>
            <p:ph type="body" sz="quarter" idx="11" hasCustomPrompt="1"/>
          </p:nvPr>
        </p:nvSpPr>
        <p:spPr>
          <a:xfrm>
            <a:off x="195617" y="6444184"/>
            <a:ext cx="6849004" cy="363547"/>
          </a:xfrm>
          <a:prstGeom prst="rect">
            <a:avLst/>
          </a:prstGeom>
        </p:spPr>
        <p:txBody>
          <a:bodyPr vert="horz">
            <a:normAutofit/>
          </a:bodyPr>
          <a:lstStyle>
            <a:lvl1pPr marL="0" indent="0">
              <a:buNone/>
              <a:defRPr sz="1333">
                <a:latin typeface="Verdana"/>
                <a:cs typeface="Verdana"/>
              </a:defRPr>
            </a:lvl1pPr>
          </a:lstStyle>
          <a:p>
            <a:pPr lvl="0"/>
            <a:r>
              <a:rPr lang="en-AU"/>
              <a:t>Click to edit college/institute/area name</a:t>
            </a:r>
            <a:endParaRPr lang="en-US"/>
          </a:p>
        </p:txBody>
      </p:sp>
      <p:sp>
        <p:nvSpPr>
          <p:cNvPr id="17" name="Title 1"/>
          <p:cNvSpPr>
            <a:spLocks noGrp="1"/>
          </p:cNvSpPr>
          <p:nvPr>
            <p:ph type="title" hasCustomPrompt="1"/>
          </p:nvPr>
        </p:nvSpPr>
        <p:spPr>
          <a:xfrm>
            <a:off x="195616" y="216370"/>
            <a:ext cx="10972800" cy="465956"/>
          </a:xfrm>
          <a:prstGeom prst="rect">
            <a:avLst/>
          </a:prstGeom>
        </p:spPr>
        <p:txBody>
          <a:bodyPr vert="horz" anchor="b" anchorCtr="0"/>
          <a:lstStyle>
            <a:lvl1pPr>
              <a:defRPr sz="1800" b="1">
                <a:solidFill>
                  <a:schemeClr val="bg1"/>
                </a:solidFill>
                <a:latin typeface="Verdana"/>
                <a:cs typeface="Verdana"/>
              </a:defRPr>
            </a:lvl1pPr>
          </a:lstStyle>
          <a:p>
            <a:r>
              <a:rPr lang="en-AU"/>
              <a:t>Click to edit page title</a:t>
            </a:r>
            <a:endParaRPr lang="en-US"/>
          </a:p>
        </p:txBody>
      </p:sp>
      <p:cxnSp>
        <p:nvCxnSpPr>
          <p:cNvPr id="18" name="Shape 368">
            <a:extLst>
              <a:ext uri="{FF2B5EF4-FFF2-40B4-BE49-F238E27FC236}">
                <a16:creationId xmlns:a16="http://schemas.microsoft.com/office/drawing/2014/main" id="{24E40EE1-631F-B540-BCBE-EB581EE5E1AC}"/>
              </a:ext>
            </a:extLst>
          </p:cNvPr>
          <p:cNvCxnSpPr>
            <a:cxnSpLocks/>
          </p:cNvCxnSpPr>
          <p:nvPr userDrawn="1"/>
        </p:nvCxnSpPr>
        <p:spPr>
          <a:xfrm flipV="1">
            <a:off x="228601" y="6444185"/>
            <a:ext cx="8631540" cy="1"/>
          </a:xfrm>
          <a:prstGeom prst="straightConnector1">
            <a:avLst/>
          </a:prstGeom>
          <a:noFill/>
          <a:ln w="9525" cap="flat" cmpd="sng">
            <a:solidFill>
              <a:schemeClr val="tx1"/>
            </a:solidFill>
            <a:prstDash val="solid"/>
            <a:round/>
            <a:headEnd type="none" w="lg" len="lg"/>
            <a:tailEnd type="none" w="lg" len="lg"/>
          </a:ln>
        </p:spPr>
      </p:cxnSp>
      <p:pic>
        <p:nvPicPr>
          <p:cNvPr id="19" name="Picture 18" descr="UniTas_BM_S_Pos_RGB.png">
            <a:extLst>
              <a:ext uri="{FF2B5EF4-FFF2-40B4-BE49-F238E27FC236}">
                <a16:creationId xmlns:a16="http://schemas.microsoft.com/office/drawing/2014/main" id="{D2BAC525-6850-2F48-A99C-57D2A0C759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3466" y="6286087"/>
            <a:ext cx="1894181" cy="683719"/>
          </a:xfrm>
          <a:prstGeom prst="rect">
            <a:avLst/>
          </a:prstGeom>
        </p:spPr>
      </p:pic>
    </p:spTree>
    <p:extLst>
      <p:ext uri="{BB962C8B-B14F-4D97-AF65-F5344CB8AC3E}">
        <p14:creationId xmlns:p14="http://schemas.microsoft.com/office/powerpoint/2010/main" val="3204138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_Domestic">
    <p:spTree>
      <p:nvGrpSpPr>
        <p:cNvPr id="1" name=""/>
        <p:cNvGrpSpPr/>
        <p:nvPr/>
      </p:nvGrpSpPr>
      <p:grpSpPr>
        <a:xfrm>
          <a:off x="0" y="0"/>
          <a:ext cx="0" cy="0"/>
          <a:chOff x="0" y="0"/>
          <a:chExt cx="0" cy="0"/>
        </a:xfrm>
      </p:grpSpPr>
      <p:pic>
        <p:nvPicPr>
          <p:cNvPr id="2" name="Picture 1" descr="UniTas_RL_C1_Pos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6076" y="1091269"/>
            <a:ext cx="2785331" cy="5512743"/>
          </a:xfrm>
          <a:prstGeom prst="rect">
            <a:avLst/>
          </a:prstGeom>
        </p:spPr>
      </p:pic>
      <p:sp>
        <p:nvSpPr>
          <p:cNvPr id="13" name="Rectangle 12">
            <a:extLst>
              <a:ext uri="{FF2B5EF4-FFF2-40B4-BE49-F238E27FC236}">
                <a16:creationId xmlns:a16="http://schemas.microsoft.com/office/drawing/2014/main" id="{06B24ED8-F5A0-AE43-AF91-891BD68F9172}"/>
              </a:ext>
            </a:extLst>
          </p:cNvPr>
          <p:cNvSpPr/>
          <p:nvPr userDrawn="1"/>
        </p:nvSpPr>
        <p:spPr>
          <a:xfrm>
            <a:off x="0" y="2"/>
            <a:ext cx="12192000" cy="68232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4" name="Rectangle 13">
            <a:extLst>
              <a:ext uri="{FF2B5EF4-FFF2-40B4-BE49-F238E27FC236}">
                <a16:creationId xmlns:a16="http://schemas.microsoft.com/office/drawing/2014/main" id="{7106B499-ADA9-1245-BD27-A7E0E4ED1131}"/>
              </a:ext>
            </a:extLst>
          </p:cNvPr>
          <p:cNvSpPr/>
          <p:nvPr userDrawn="1"/>
        </p:nvSpPr>
        <p:spPr>
          <a:xfrm>
            <a:off x="0" y="697901"/>
            <a:ext cx="12192000" cy="59267"/>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5" name="Text Placeholder 3">
            <a:extLst>
              <a:ext uri="{FF2B5EF4-FFF2-40B4-BE49-F238E27FC236}">
                <a16:creationId xmlns:a16="http://schemas.microsoft.com/office/drawing/2014/main" id="{069B53C4-DE35-8847-B65C-B88E892DFB2F}"/>
              </a:ext>
            </a:extLst>
          </p:cNvPr>
          <p:cNvSpPr>
            <a:spLocks noGrp="1"/>
          </p:cNvSpPr>
          <p:nvPr>
            <p:ph type="body" sz="quarter" idx="11" hasCustomPrompt="1"/>
          </p:nvPr>
        </p:nvSpPr>
        <p:spPr>
          <a:xfrm>
            <a:off x="195617" y="6444184"/>
            <a:ext cx="6849004" cy="363547"/>
          </a:xfrm>
          <a:prstGeom prst="rect">
            <a:avLst/>
          </a:prstGeom>
        </p:spPr>
        <p:txBody>
          <a:bodyPr vert="horz">
            <a:normAutofit/>
          </a:bodyPr>
          <a:lstStyle>
            <a:lvl1pPr marL="0" indent="0">
              <a:buNone/>
              <a:defRPr sz="1333">
                <a:latin typeface="Verdana"/>
                <a:cs typeface="Verdana"/>
              </a:defRPr>
            </a:lvl1pPr>
          </a:lstStyle>
          <a:p>
            <a:pPr lvl="0"/>
            <a:r>
              <a:rPr lang="en-AU"/>
              <a:t>Click to edit college/institute/area name</a:t>
            </a:r>
            <a:endParaRPr lang="en-US"/>
          </a:p>
        </p:txBody>
      </p:sp>
      <p:sp>
        <p:nvSpPr>
          <p:cNvPr id="16" name="Title 1">
            <a:extLst>
              <a:ext uri="{FF2B5EF4-FFF2-40B4-BE49-F238E27FC236}">
                <a16:creationId xmlns:a16="http://schemas.microsoft.com/office/drawing/2014/main" id="{68901FC9-6060-9449-AE3B-5A660D95FC02}"/>
              </a:ext>
            </a:extLst>
          </p:cNvPr>
          <p:cNvSpPr>
            <a:spLocks noGrp="1"/>
          </p:cNvSpPr>
          <p:nvPr>
            <p:ph type="title" hasCustomPrompt="1"/>
          </p:nvPr>
        </p:nvSpPr>
        <p:spPr>
          <a:xfrm>
            <a:off x="195616" y="216370"/>
            <a:ext cx="10972800" cy="465956"/>
          </a:xfrm>
          <a:prstGeom prst="rect">
            <a:avLst/>
          </a:prstGeom>
        </p:spPr>
        <p:txBody>
          <a:bodyPr vert="horz" anchor="b" anchorCtr="0"/>
          <a:lstStyle>
            <a:lvl1pPr>
              <a:defRPr sz="1800" b="1">
                <a:solidFill>
                  <a:schemeClr val="bg1"/>
                </a:solidFill>
                <a:latin typeface="Verdana"/>
                <a:cs typeface="Verdana"/>
              </a:defRPr>
            </a:lvl1pPr>
          </a:lstStyle>
          <a:p>
            <a:r>
              <a:rPr lang="en-AU"/>
              <a:t>Click to edit page title</a:t>
            </a:r>
            <a:endParaRPr lang="en-US"/>
          </a:p>
        </p:txBody>
      </p:sp>
      <p:cxnSp>
        <p:nvCxnSpPr>
          <p:cNvPr id="17" name="Shape 368">
            <a:extLst>
              <a:ext uri="{FF2B5EF4-FFF2-40B4-BE49-F238E27FC236}">
                <a16:creationId xmlns:a16="http://schemas.microsoft.com/office/drawing/2014/main" id="{D9791560-C1FD-F643-A78D-FD324DA45162}"/>
              </a:ext>
            </a:extLst>
          </p:cNvPr>
          <p:cNvCxnSpPr>
            <a:cxnSpLocks/>
          </p:cNvCxnSpPr>
          <p:nvPr userDrawn="1"/>
        </p:nvCxnSpPr>
        <p:spPr>
          <a:xfrm flipV="1">
            <a:off x="228601" y="6444185"/>
            <a:ext cx="8631540" cy="1"/>
          </a:xfrm>
          <a:prstGeom prst="straightConnector1">
            <a:avLst/>
          </a:prstGeom>
          <a:noFill/>
          <a:ln w="9525" cap="flat" cmpd="sng">
            <a:solidFill>
              <a:schemeClr val="tx1"/>
            </a:solidFill>
            <a:prstDash val="solid"/>
            <a:round/>
            <a:headEnd type="none" w="lg" len="lg"/>
            <a:tailEnd type="none" w="lg" len="lg"/>
          </a:ln>
        </p:spPr>
      </p:cxnSp>
      <p:pic>
        <p:nvPicPr>
          <p:cNvPr id="18" name="Picture 17" descr="UniTas_BM_S_Pos_RGB.png">
            <a:extLst>
              <a:ext uri="{FF2B5EF4-FFF2-40B4-BE49-F238E27FC236}">
                <a16:creationId xmlns:a16="http://schemas.microsoft.com/office/drawing/2014/main" id="{E7E079C2-DC47-8648-A3F6-FBF6B72DC1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3466" y="6286087"/>
            <a:ext cx="1894181" cy="683719"/>
          </a:xfrm>
          <a:prstGeom prst="rect">
            <a:avLst/>
          </a:prstGeom>
        </p:spPr>
      </p:pic>
    </p:spTree>
    <p:extLst>
      <p:ext uri="{BB962C8B-B14F-4D97-AF65-F5344CB8AC3E}">
        <p14:creationId xmlns:p14="http://schemas.microsoft.com/office/powerpoint/2010/main" val="8156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domestic">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13" name="Title 2"/>
          <p:cNvSpPr>
            <a:spLocks noGrp="1"/>
          </p:cNvSpPr>
          <p:nvPr>
            <p:ph type="title" hasCustomPrompt="1"/>
          </p:nvPr>
        </p:nvSpPr>
        <p:spPr>
          <a:xfrm>
            <a:off x="349020" y="4355222"/>
            <a:ext cx="8004763" cy="488652"/>
          </a:xfrm>
          <a:prstGeom prst="rect">
            <a:avLst/>
          </a:prstGeom>
        </p:spPr>
        <p:txBody>
          <a:bodyPr vert="horz"/>
          <a:lstStyle>
            <a:lvl1pPr>
              <a:defRPr sz="3600" b="1" i="1">
                <a:solidFill>
                  <a:schemeClr val="bg1"/>
                </a:solidFill>
                <a:latin typeface="Verdana"/>
                <a:cs typeface="Verdana"/>
              </a:defRPr>
            </a:lvl1pPr>
          </a:lstStyle>
          <a:p>
            <a:r>
              <a:rPr lang="en-AU"/>
              <a:t>Thank you</a:t>
            </a:r>
            <a:endParaRPr lang="en-US"/>
          </a:p>
        </p:txBody>
      </p:sp>
      <p:sp>
        <p:nvSpPr>
          <p:cNvPr id="14" name="Text Placeholder 5"/>
          <p:cNvSpPr>
            <a:spLocks noGrp="1"/>
          </p:cNvSpPr>
          <p:nvPr>
            <p:ph type="body" sz="quarter" idx="10" hasCustomPrompt="1"/>
          </p:nvPr>
        </p:nvSpPr>
        <p:spPr>
          <a:xfrm>
            <a:off x="350367" y="4931363"/>
            <a:ext cx="5088996" cy="550863"/>
          </a:xfrm>
          <a:prstGeom prst="rect">
            <a:avLst/>
          </a:prstGeom>
        </p:spPr>
        <p:txBody>
          <a:bodyPr vert="horz"/>
          <a:lstStyle>
            <a:lvl1pPr marL="0" indent="0">
              <a:lnSpc>
                <a:spcPct val="100000"/>
              </a:lnSpc>
              <a:spcBef>
                <a:spcPts val="0"/>
              </a:spcBef>
              <a:buNone/>
              <a:defRPr sz="2000">
                <a:solidFill>
                  <a:schemeClr val="bg1"/>
                </a:solidFill>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subheading</a:t>
            </a:r>
            <a:endParaRPr lang="en-US"/>
          </a:p>
        </p:txBody>
      </p:sp>
      <p:sp>
        <p:nvSpPr>
          <p:cNvPr id="15" name="Text Placeholder 11"/>
          <p:cNvSpPr>
            <a:spLocks noGrp="1"/>
          </p:cNvSpPr>
          <p:nvPr>
            <p:ph type="body" sz="quarter" idx="11" hasCustomPrompt="1"/>
          </p:nvPr>
        </p:nvSpPr>
        <p:spPr>
          <a:xfrm>
            <a:off x="359891" y="6307923"/>
            <a:ext cx="3259139" cy="423863"/>
          </a:xfrm>
          <a:prstGeom prst="rect">
            <a:avLst/>
          </a:prstGeom>
        </p:spPr>
        <p:txBody>
          <a:bodyPr vert="horz"/>
          <a:lstStyle>
            <a:lvl1pPr marL="0" indent="0">
              <a:buNone/>
              <a:defRPr sz="1600">
                <a:solidFill>
                  <a:schemeClr val="bg1"/>
                </a:solidFill>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date</a:t>
            </a:r>
            <a:endParaRPr lang="en-US"/>
          </a:p>
        </p:txBody>
      </p:sp>
      <p:sp>
        <p:nvSpPr>
          <p:cNvPr id="9" name="Title 2"/>
          <p:cNvSpPr txBox="1">
            <a:spLocks/>
          </p:cNvSpPr>
          <p:nvPr userDrawn="1"/>
        </p:nvSpPr>
        <p:spPr>
          <a:xfrm>
            <a:off x="9758163" y="6270297"/>
            <a:ext cx="2379135" cy="461488"/>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2000">
                <a:solidFill>
                  <a:schemeClr val="bg1"/>
                </a:solidFill>
              </a:rPr>
              <a:t>u</a:t>
            </a:r>
            <a:r>
              <a:rPr lang="en-AU" sz="2000">
                <a:solidFill>
                  <a:schemeClr val="bg1"/>
                </a:solidFill>
              </a:rPr>
              <a:t>tas.edu.au</a:t>
            </a:r>
            <a:endParaRPr lang="en-US" sz="2000">
              <a:solidFill>
                <a:schemeClr val="bg1"/>
              </a:solidFill>
            </a:endParaRPr>
          </a:p>
        </p:txBody>
      </p:sp>
      <p:pic>
        <p:nvPicPr>
          <p:cNvPr id="10" name="Picture 9" descr="UniTas_BM_P_Rev_RGB.png">
            <a:extLst>
              <a:ext uri="{FF2B5EF4-FFF2-40B4-BE49-F238E27FC236}">
                <a16:creationId xmlns:a16="http://schemas.microsoft.com/office/drawing/2014/main" id="{BD80F57D-2FEB-AE4E-B2EC-E884E82899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92" y="225777"/>
            <a:ext cx="2164153" cy="2060223"/>
          </a:xfrm>
          <a:prstGeom prst="rect">
            <a:avLst/>
          </a:prstGeom>
        </p:spPr>
      </p:pic>
      <p:pic>
        <p:nvPicPr>
          <p:cNvPr id="6" name="Picture 5">
            <a:extLst>
              <a:ext uri="{FF2B5EF4-FFF2-40B4-BE49-F238E27FC236}">
                <a16:creationId xmlns:a16="http://schemas.microsoft.com/office/drawing/2014/main" id="{CEC2C0BF-F064-B842-A2B8-F3F13EAFBC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9682" y="0"/>
            <a:ext cx="4602319" cy="6858000"/>
          </a:xfrm>
          <a:prstGeom prst="rect">
            <a:avLst/>
          </a:prstGeom>
        </p:spPr>
      </p:pic>
    </p:spTree>
    <p:extLst>
      <p:ext uri="{BB962C8B-B14F-4D97-AF65-F5344CB8AC3E}">
        <p14:creationId xmlns:p14="http://schemas.microsoft.com/office/powerpoint/2010/main" val="1054206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tional 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pic>
        <p:nvPicPr>
          <p:cNvPr id="12" name="Picture 11" descr="UniTas_INT_P_Rev_RGB.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668" y="159927"/>
            <a:ext cx="2136363" cy="2327480"/>
          </a:xfrm>
          <a:prstGeom prst="rect">
            <a:avLst/>
          </a:prstGeom>
        </p:spPr>
      </p:pic>
      <p:pic>
        <p:nvPicPr>
          <p:cNvPr id="3" name="Picture 2" descr="UniTas_RL_C4_Rev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243" y="3414890"/>
            <a:ext cx="4481757" cy="3443111"/>
          </a:xfrm>
          <a:prstGeom prst="rect">
            <a:avLst/>
          </a:prstGeom>
        </p:spPr>
      </p:pic>
      <p:sp>
        <p:nvSpPr>
          <p:cNvPr id="13" name="Title 2"/>
          <p:cNvSpPr>
            <a:spLocks noGrp="1"/>
          </p:cNvSpPr>
          <p:nvPr>
            <p:ph type="title" hasCustomPrompt="1"/>
          </p:nvPr>
        </p:nvSpPr>
        <p:spPr>
          <a:xfrm>
            <a:off x="349020" y="2917177"/>
            <a:ext cx="8004763" cy="1926697"/>
          </a:xfrm>
          <a:prstGeom prst="rect">
            <a:avLst/>
          </a:prstGeom>
        </p:spPr>
        <p:txBody>
          <a:bodyPr vert="horz"/>
          <a:lstStyle>
            <a:lvl1pPr>
              <a:defRPr sz="3600" b="1" i="1">
                <a:solidFill>
                  <a:schemeClr val="bg1"/>
                </a:solidFill>
                <a:latin typeface="Verdana"/>
                <a:cs typeface="Verdana"/>
              </a:defRPr>
            </a:lvl1pPr>
          </a:lstStyle>
          <a:p>
            <a:r>
              <a:rPr lang="en-AU"/>
              <a:t>Click to edit presentation title</a:t>
            </a:r>
            <a:endParaRPr lang="en-US"/>
          </a:p>
        </p:txBody>
      </p:sp>
      <p:sp>
        <p:nvSpPr>
          <p:cNvPr id="14" name="Text Placeholder 5"/>
          <p:cNvSpPr>
            <a:spLocks noGrp="1"/>
          </p:cNvSpPr>
          <p:nvPr>
            <p:ph type="body" sz="quarter" idx="10" hasCustomPrompt="1"/>
          </p:nvPr>
        </p:nvSpPr>
        <p:spPr>
          <a:xfrm>
            <a:off x="350367" y="4931363"/>
            <a:ext cx="5088996" cy="550863"/>
          </a:xfrm>
          <a:prstGeom prst="rect">
            <a:avLst/>
          </a:prstGeom>
        </p:spPr>
        <p:txBody>
          <a:bodyPr vert="horz"/>
          <a:lstStyle>
            <a:lvl1pPr marL="0" indent="0">
              <a:buNone/>
              <a:defRPr sz="2000">
                <a:solidFill>
                  <a:schemeClr val="bg1"/>
                </a:solidFill>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subheading</a:t>
            </a:r>
            <a:endParaRPr lang="en-US"/>
          </a:p>
        </p:txBody>
      </p:sp>
      <p:sp>
        <p:nvSpPr>
          <p:cNvPr id="15" name="Text Placeholder 11"/>
          <p:cNvSpPr>
            <a:spLocks noGrp="1"/>
          </p:cNvSpPr>
          <p:nvPr>
            <p:ph type="body" sz="quarter" idx="11" hasCustomPrompt="1"/>
          </p:nvPr>
        </p:nvSpPr>
        <p:spPr>
          <a:xfrm>
            <a:off x="359891" y="6058367"/>
            <a:ext cx="3259139" cy="423863"/>
          </a:xfrm>
          <a:prstGeom prst="rect">
            <a:avLst/>
          </a:prstGeom>
        </p:spPr>
        <p:txBody>
          <a:bodyPr vert="horz"/>
          <a:lstStyle>
            <a:lvl1pPr marL="0" indent="0">
              <a:buNone/>
              <a:defRPr sz="1600">
                <a:solidFill>
                  <a:schemeClr val="bg1"/>
                </a:solidFill>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date</a:t>
            </a:r>
            <a:endParaRPr lang="en-US"/>
          </a:p>
        </p:txBody>
      </p:sp>
      <p:sp>
        <p:nvSpPr>
          <p:cNvPr id="9" name="Title 2"/>
          <p:cNvSpPr txBox="1">
            <a:spLocks/>
          </p:cNvSpPr>
          <p:nvPr userDrawn="1"/>
        </p:nvSpPr>
        <p:spPr>
          <a:xfrm>
            <a:off x="6199482" y="6020741"/>
            <a:ext cx="2379135" cy="762936"/>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2000">
                <a:solidFill>
                  <a:schemeClr val="bg1"/>
                </a:solidFill>
              </a:rPr>
              <a:t>u</a:t>
            </a:r>
            <a:r>
              <a:rPr lang="en-AU" sz="2000">
                <a:solidFill>
                  <a:schemeClr val="bg1"/>
                </a:solidFill>
              </a:rPr>
              <a:t>tas.edu.au</a:t>
            </a:r>
            <a:endParaRPr lang="en-US" sz="2000">
              <a:solidFill>
                <a:schemeClr val="bg1"/>
              </a:solidFill>
            </a:endParaRPr>
          </a:p>
        </p:txBody>
      </p:sp>
    </p:spTree>
    <p:extLst>
      <p:ext uri="{BB962C8B-B14F-4D97-AF65-F5344CB8AC3E}">
        <p14:creationId xmlns:p14="http://schemas.microsoft.com/office/powerpoint/2010/main" val="3070641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ternational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668" y="160957"/>
            <a:ext cx="2136363" cy="2325420"/>
          </a:xfrm>
          <a:prstGeom prst="rect">
            <a:avLst/>
          </a:prstGeom>
        </p:spPr>
      </p:pic>
      <p:sp>
        <p:nvSpPr>
          <p:cNvPr id="13" name="Title 2"/>
          <p:cNvSpPr>
            <a:spLocks noGrp="1"/>
          </p:cNvSpPr>
          <p:nvPr>
            <p:ph type="title" hasCustomPrompt="1"/>
          </p:nvPr>
        </p:nvSpPr>
        <p:spPr>
          <a:xfrm>
            <a:off x="349020" y="2917177"/>
            <a:ext cx="8004763" cy="1926697"/>
          </a:xfrm>
          <a:prstGeom prst="rect">
            <a:avLst/>
          </a:prstGeom>
        </p:spPr>
        <p:txBody>
          <a:bodyPr vert="horz"/>
          <a:lstStyle>
            <a:lvl1pPr>
              <a:defRPr sz="3600" b="1" i="1">
                <a:solidFill>
                  <a:schemeClr val="tx1"/>
                </a:solidFill>
                <a:latin typeface="Verdana"/>
                <a:cs typeface="Verdana"/>
              </a:defRPr>
            </a:lvl1pPr>
          </a:lstStyle>
          <a:p>
            <a:r>
              <a:rPr lang="en-AU"/>
              <a:t>Click to edit presentation title</a:t>
            </a:r>
            <a:endParaRPr lang="en-US"/>
          </a:p>
        </p:txBody>
      </p:sp>
      <p:sp>
        <p:nvSpPr>
          <p:cNvPr id="14" name="Text Placeholder 5"/>
          <p:cNvSpPr>
            <a:spLocks noGrp="1"/>
          </p:cNvSpPr>
          <p:nvPr>
            <p:ph type="body" sz="quarter" idx="10" hasCustomPrompt="1"/>
          </p:nvPr>
        </p:nvSpPr>
        <p:spPr>
          <a:xfrm>
            <a:off x="350367" y="4931363"/>
            <a:ext cx="5088996" cy="550863"/>
          </a:xfrm>
          <a:prstGeom prst="rect">
            <a:avLst/>
          </a:prstGeom>
        </p:spPr>
        <p:txBody>
          <a:bodyPr vert="horz"/>
          <a:lstStyle>
            <a:lvl1pPr marL="0" indent="0">
              <a:buNone/>
              <a:defRPr sz="2000">
                <a:solidFill>
                  <a:schemeClr val="tx1"/>
                </a:solidFill>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subheading</a:t>
            </a:r>
            <a:endParaRPr lang="en-US"/>
          </a:p>
        </p:txBody>
      </p:sp>
      <p:sp>
        <p:nvSpPr>
          <p:cNvPr id="15" name="Text Placeholder 11"/>
          <p:cNvSpPr>
            <a:spLocks noGrp="1"/>
          </p:cNvSpPr>
          <p:nvPr>
            <p:ph type="body" sz="quarter" idx="11" hasCustomPrompt="1"/>
          </p:nvPr>
        </p:nvSpPr>
        <p:spPr>
          <a:xfrm>
            <a:off x="350367" y="6058367"/>
            <a:ext cx="3259139" cy="423863"/>
          </a:xfrm>
          <a:prstGeom prst="rect">
            <a:avLst/>
          </a:prstGeom>
        </p:spPr>
        <p:txBody>
          <a:bodyPr vert="horz"/>
          <a:lstStyle>
            <a:lvl1pPr marL="0" indent="0">
              <a:buNone/>
              <a:defRPr sz="1600">
                <a:solidFill>
                  <a:schemeClr val="tx1"/>
                </a:solidFill>
                <a:latin typeface="Verdana"/>
                <a:cs typeface="Verdana"/>
              </a:defRPr>
            </a:lvl1pPr>
            <a:lvl2pPr marL="457189" indent="0">
              <a:buNone/>
              <a:defRPr/>
            </a:lvl2pPr>
            <a:lvl3pPr marL="914377" indent="0">
              <a:buNone/>
              <a:defRPr/>
            </a:lvl3pPr>
            <a:lvl4pPr marL="1371566" indent="0">
              <a:buNone/>
              <a:defRPr/>
            </a:lvl4pPr>
            <a:lvl5pPr marL="1828754" indent="0">
              <a:buNone/>
              <a:defRPr/>
            </a:lvl5pPr>
          </a:lstStyle>
          <a:p>
            <a:pPr lvl="0"/>
            <a:r>
              <a:rPr lang="en-AU"/>
              <a:t>Click to edit date</a:t>
            </a:r>
            <a:endParaRPr lang="en-US"/>
          </a:p>
        </p:txBody>
      </p:sp>
      <p:sp>
        <p:nvSpPr>
          <p:cNvPr id="9" name="Title 2"/>
          <p:cNvSpPr txBox="1">
            <a:spLocks/>
          </p:cNvSpPr>
          <p:nvPr userDrawn="1"/>
        </p:nvSpPr>
        <p:spPr>
          <a:xfrm>
            <a:off x="9576666" y="6058367"/>
            <a:ext cx="2379135" cy="762936"/>
          </a:xfrm>
          <a:prstGeom prst="rect">
            <a:avLst/>
          </a:prstGeom>
        </p:spPr>
        <p:txBody>
          <a:bodyPr vert="horz"/>
          <a:lstStyle>
            <a:lvl1pPr algn="l" defTabSz="914400" rtl="0" eaLnBrk="1" latinLnBrk="0" hangingPunct="1">
              <a:lnSpc>
                <a:spcPct val="90000"/>
              </a:lnSpc>
              <a:spcBef>
                <a:spcPct val="0"/>
              </a:spcBef>
              <a:buNone/>
              <a:defRPr sz="3600" b="1" i="1" kern="1200">
                <a:solidFill>
                  <a:schemeClr val="tx1"/>
                </a:solidFill>
                <a:latin typeface="Verdana"/>
                <a:ea typeface="+mj-ea"/>
                <a:cs typeface="Verdana"/>
              </a:defRPr>
            </a:lvl1pPr>
          </a:lstStyle>
          <a:p>
            <a:pPr algn="ctr"/>
            <a:r>
              <a:rPr lang="en-US" sz="2000">
                <a:solidFill>
                  <a:schemeClr val="tx1"/>
                </a:solidFill>
              </a:rPr>
              <a:t>u</a:t>
            </a:r>
            <a:r>
              <a:rPr lang="en-AU" sz="2000">
                <a:solidFill>
                  <a:schemeClr val="tx1"/>
                </a:solidFill>
              </a:rPr>
              <a:t>tas.edu.au</a:t>
            </a:r>
            <a:endParaRPr lang="en-US" sz="2000">
              <a:solidFill>
                <a:schemeClr val="tx1"/>
              </a:solidFill>
            </a:endParaRPr>
          </a:p>
        </p:txBody>
      </p:sp>
      <p:sp>
        <p:nvSpPr>
          <p:cNvPr id="10" name="Rectangle 9">
            <a:extLst>
              <a:ext uri="{FF2B5EF4-FFF2-40B4-BE49-F238E27FC236}">
                <a16:creationId xmlns:a16="http://schemas.microsoft.com/office/drawing/2014/main" id="{0B08E04D-395E-3241-8FAB-DF44B44A59E8}"/>
              </a:ext>
            </a:extLst>
          </p:cNvPr>
          <p:cNvSpPr/>
          <p:nvPr userDrawn="1"/>
        </p:nvSpPr>
        <p:spPr>
          <a:xfrm>
            <a:off x="0" y="2880269"/>
            <a:ext cx="12192000" cy="24000"/>
          </a:xfrm>
          <a:prstGeom prst="rect">
            <a:avLst/>
          </a:prstGeom>
          <a:solidFill>
            <a:srgbClr val="E42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900181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5351525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4863E-25A4-4BD2-9CC2-AE6961F9A654}"/>
              </a:ext>
            </a:extLst>
          </p:cNvPr>
          <p:cNvSpPr>
            <a:spLocks noGrp="1"/>
          </p:cNvSpPr>
          <p:nvPr>
            <p:ph type="title"/>
          </p:nvPr>
        </p:nvSpPr>
        <p:spPr/>
        <p:txBody>
          <a:bodyPr>
            <a:normAutofit/>
          </a:bodyPr>
          <a:lstStyle/>
          <a:p>
            <a:r>
              <a:rPr lang="en-AU" sz="2000"/>
              <a:t>Summary of feedback and responses</a:t>
            </a:r>
          </a:p>
        </p:txBody>
      </p:sp>
      <p:graphicFrame>
        <p:nvGraphicFramePr>
          <p:cNvPr id="5" name="Table 4">
            <a:extLst>
              <a:ext uri="{FF2B5EF4-FFF2-40B4-BE49-F238E27FC236}">
                <a16:creationId xmlns:a16="http://schemas.microsoft.com/office/drawing/2014/main" id="{25AE5729-BCC6-4B1C-B3FC-FE005EDC2BD6}"/>
              </a:ext>
            </a:extLst>
          </p:cNvPr>
          <p:cNvGraphicFramePr>
            <a:graphicFrameLocks noGrp="1"/>
          </p:cNvGraphicFramePr>
          <p:nvPr>
            <p:extLst>
              <p:ext uri="{D42A27DB-BD31-4B8C-83A1-F6EECF244321}">
                <p14:modId xmlns:p14="http://schemas.microsoft.com/office/powerpoint/2010/main" val="1089650467"/>
              </p:ext>
            </p:extLst>
          </p:nvPr>
        </p:nvGraphicFramePr>
        <p:xfrm>
          <a:off x="178740" y="837259"/>
          <a:ext cx="11810384" cy="5448120"/>
        </p:xfrm>
        <a:graphic>
          <a:graphicData uri="http://schemas.openxmlformats.org/drawingml/2006/table">
            <a:tbl>
              <a:tblPr firstRow="1" bandRow="1">
                <a:tableStyleId>{21E4AEA4-8DFA-4A89-87EB-49C32662AFE0}</a:tableStyleId>
              </a:tblPr>
              <a:tblGrid>
                <a:gridCol w="1806850">
                  <a:extLst>
                    <a:ext uri="{9D8B030D-6E8A-4147-A177-3AD203B41FA5}">
                      <a16:colId xmlns:a16="http://schemas.microsoft.com/office/drawing/2014/main" val="1391306399"/>
                    </a:ext>
                  </a:extLst>
                </a:gridCol>
                <a:gridCol w="3528071">
                  <a:extLst>
                    <a:ext uri="{9D8B030D-6E8A-4147-A177-3AD203B41FA5}">
                      <a16:colId xmlns:a16="http://schemas.microsoft.com/office/drawing/2014/main" val="2649642559"/>
                    </a:ext>
                  </a:extLst>
                </a:gridCol>
                <a:gridCol w="1171945">
                  <a:extLst>
                    <a:ext uri="{9D8B030D-6E8A-4147-A177-3AD203B41FA5}">
                      <a16:colId xmlns:a16="http://schemas.microsoft.com/office/drawing/2014/main" val="3924668432"/>
                    </a:ext>
                  </a:extLst>
                </a:gridCol>
                <a:gridCol w="5303518">
                  <a:extLst>
                    <a:ext uri="{9D8B030D-6E8A-4147-A177-3AD203B41FA5}">
                      <a16:colId xmlns:a16="http://schemas.microsoft.com/office/drawing/2014/main" val="101419582"/>
                    </a:ext>
                  </a:extLst>
                </a:gridCol>
              </a:tblGrid>
              <a:tr h="329259">
                <a:tc>
                  <a:txBody>
                    <a:bodyPr/>
                    <a:lstStyle/>
                    <a:p>
                      <a:r>
                        <a:rPr lang="en-AU" sz="1400"/>
                        <a:t>Criteria</a:t>
                      </a:r>
                    </a:p>
                  </a:txBody>
                  <a:tcPr marL="121920" marR="121920" marT="60960" marB="60960"/>
                </a:tc>
                <a:tc>
                  <a:txBody>
                    <a:bodyPr/>
                    <a:lstStyle/>
                    <a:p>
                      <a:r>
                        <a:rPr lang="en-AU" sz="1400"/>
                        <a:t>Feedback</a:t>
                      </a:r>
                    </a:p>
                  </a:txBody>
                  <a:tcPr marL="121920" marR="121920" marT="60960" marB="60960"/>
                </a:tc>
                <a:tc>
                  <a:txBody>
                    <a:bodyPr/>
                    <a:lstStyle/>
                    <a:p>
                      <a:r>
                        <a:rPr lang="en-AU" sz="1400"/>
                        <a:t>Mentions</a:t>
                      </a:r>
                    </a:p>
                  </a:txBody>
                  <a:tcPr marL="121920" marR="121920" marT="60960" marB="60960"/>
                </a:tc>
                <a:tc>
                  <a:txBody>
                    <a:bodyPr/>
                    <a:lstStyle/>
                    <a:p>
                      <a:r>
                        <a:rPr lang="en-AU" sz="1400"/>
                        <a:t>Response</a:t>
                      </a:r>
                    </a:p>
                  </a:txBody>
                  <a:tcPr marL="121920" marR="121920" marT="60960" marB="60960"/>
                </a:tc>
                <a:extLst>
                  <a:ext uri="{0D108BD9-81ED-4DB2-BD59-A6C34878D82A}">
                    <a16:rowId xmlns:a16="http://schemas.microsoft.com/office/drawing/2014/main" val="2370829679"/>
                  </a:ext>
                </a:extLst>
              </a:tr>
              <a:tr h="1469653">
                <a:tc rowSpan="4">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u="none" strike="noStrike" kern="1200">
                          <a:effectLst/>
                        </a:rPr>
                        <a:t>Differentiated campus experience</a:t>
                      </a:r>
                      <a:r>
                        <a:rPr lang="en-AU" sz="1400" kern="1200">
                          <a:effectLst/>
                        </a:rPr>
                        <a:t>​</a:t>
                      </a:r>
                      <a:endParaRPr lang="en-AU" sz="1400"/>
                    </a:p>
                  </a:txBody>
                  <a:tcPr/>
                </a:tc>
                <a:tc>
                  <a:txBody>
                    <a:bodyPr/>
                    <a:lstStyle/>
                    <a:p>
                      <a:r>
                        <a:rPr lang="en-AU" sz="1400"/>
                        <a:t>At Sandy Bay we currently have the ability to teach at our doorstep. What will that look like in the city-centric model?</a:t>
                      </a:r>
                    </a:p>
                  </a:txBody>
                  <a:tcPr/>
                </a:tc>
                <a:tc>
                  <a:txBody>
                    <a:bodyPr/>
                    <a:lstStyle/>
                    <a:p>
                      <a:r>
                        <a:rPr lang="en-AU" sz="1400"/>
                        <a:t>Medium</a:t>
                      </a:r>
                    </a:p>
                  </a:txBody>
                  <a:tcPr/>
                </a:tc>
                <a:tc>
                  <a:txBody>
                    <a:bodyPr/>
                    <a:lstStyle/>
                    <a:p>
                      <a:pPr marL="0" marR="0" lvl="0" indent="0" algn="l" rtl="0">
                        <a:lnSpc>
                          <a:spcPct val="100000"/>
                        </a:lnSpc>
                        <a:spcBef>
                          <a:spcPts val="0"/>
                        </a:spcBef>
                        <a:spcAft>
                          <a:spcPts val="0"/>
                        </a:spcAft>
                        <a:buFontTx/>
                        <a:buNone/>
                      </a:pPr>
                      <a:r>
                        <a:rPr lang="en-AU" sz="1400" kern="1200">
                          <a:solidFill>
                            <a:schemeClr val="dk1"/>
                          </a:solidFill>
                          <a:latin typeface="+mn-lt"/>
                          <a:ea typeface="+mn-ea"/>
                          <a:cs typeface="+mn-cs"/>
                        </a:rPr>
                        <a:t>Some specialist facilities will be retained in Sandy Bay as it makes sense, and other sites would be identified during the </a:t>
                      </a:r>
                      <a:r>
                        <a:rPr lang="en-AU" sz="1400" kern="1200" err="1">
                          <a:solidFill>
                            <a:schemeClr val="dk1"/>
                          </a:solidFill>
                          <a:latin typeface="+mn-lt"/>
                          <a:ea typeface="+mn-ea"/>
                          <a:cs typeface="+mn-cs"/>
                        </a:rPr>
                        <a:t>masterplanning</a:t>
                      </a:r>
                      <a:r>
                        <a:rPr lang="en-AU" sz="1400" kern="1200">
                          <a:solidFill>
                            <a:schemeClr val="dk1"/>
                          </a:solidFill>
                          <a:latin typeface="+mn-lt"/>
                          <a:ea typeface="+mn-ea"/>
                          <a:cs typeface="+mn-cs"/>
                        </a:rPr>
                        <a:t> process – such as on the Domain. Taroona and Cambridge are examples of specialist facilities located outside campus core. We also need to consider teaching style – hour long or block teaching. </a:t>
                      </a:r>
                      <a:endParaRPr lang="en-AU" sz="1400"/>
                    </a:p>
                  </a:txBody>
                  <a:tcPr/>
                </a:tc>
                <a:extLst>
                  <a:ext uri="{0D108BD9-81ED-4DB2-BD59-A6C34878D82A}">
                    <a16:rowId xmlns:a16="http://schemas.microsoft.com/office/drawing/2014/main" val="1449841377"/>
                  </a:ext>
                </a:extLst>
              </a:tr>
              <a:tr h="930039">
                <a:tc vMerge="1">
                  <a:txBody>
                    <a:bodyPr/>
                    <a:lstStyle/>
                    <a:p>
                      <a:endParaRPr lang="en-AU" sz="1100"/>
                    </a:p>
                  </a:txBody>
                  <a:tcPr/>
                </a:tc>
                <a:tc>
                  <a:txBody>
                    <a:bodyPr/>
                    <a:lstStyle/>
                    <a:p>
                      <a:r>
                        <a:rPr lang="en-AU" sz="1400"/>
                        <a:t>Why are we consolidating below Churchill Avenue?</a:t>
                      </a:r>
                    </a:p>
                    <a:p>
                      <a:endParaRPr lang="en-AU" sz="1400"/>
                    </a:p>
                  </a:txBody>
                  <a:tcPr/>
                </a:tc>
                <a:tc>
                  <a:txBody>
                    <a:bodyPr/>
                    <a:lstStyle/>
                    <a:p>
                      <a:r>
                        <a:rPr lang="en-AU" sz="1400"/>
                        <a:t>Medium</a:t>
                      </a:r>
                    </a:p>
                  </a:txBody>
                  <a:tcPr/>
                </a:tc>
                <a:tc>
                  <a:txBody>
                    <a:bodyPr/>
                    <a:lstStyle/>
                    <a:p>
                      <a:r>
                        <a:rPr lang="en-AU" sz="1400"/>
                        <a:t>There are numerous reasons: site challenges such as slope for access, associated cost, environmental sensitivity, impact during build, and importance of keeping the campus close together to enable collaboration.</a:t>
                      </a:r>
                    </a:p>
                  </a:txBody>
                  <a:tcPr/>
                </a:tc>
                <a:extLst>
                  <a:ext uri="{0D108BD9-81ED-4DB2-BD59-A6C34878D82A}">
                    <a16:rowId xmlns:a16="http://schemas.microsoft.com/office/drawing/2014/main" val="1446985414"/>
                  </a:ext>
                </a:extLst>
              </a:tr>
              <a:tr h="1148203">
                <a:tc vMerge="1">
                  <a:txBody>
                    <a:bodyPr/>
                    <a:lstStyle/>
                    <a:p>
                      <a:endParaRPr lang="en-AU" sz="1100"/>
                    </a:p>
                  </a:txBody>
                  <a:tcPr/>
                </a:tc>
                <a:tc>
                  <a:txBody>
                    <a:bodyPr/>
                    <a:lstStyle/>
                    <a:p>
                      <a:r>
                        <a:rPr lang="en-AU" sz="1400"/>
                        <a:t>What will happen to the Sandy Bay site if we move to the city?</a:t>
                      </a:r>
                    </a:p>
                  </a:txBody>
                  <a:tcPr/>
                </a:tc>
                <a:tc>
                  <a:txBody>
                    <a:bodyPr/>
                    <a:lstStyle/>
                    <a:p>
                      <a:r>
                        <a:rPr lang="en-AU" sz="1400"/>
                        <a:t>Medium</a:t>
                      </a:r>
                    </a:p>
                  </a:txBody>
                  <a:tcPr/>
                </a:tc>
                <a:tc>
                  <a:txBody>
                    <a:bodyPr/>
                    <a:lstStyle/>
                    <a:p>
                      <a:r>
                        <a:rPr lang="en-AU" sz="1400"/>
                        <a:t>We will maintain stewardship over the Sandy Bay site.  It will continue to be the home of our existing accommodation, recreation grounds and some specialist facilities. Some land may be sold, leased, used for residential development, schools or healthcare facilities. </a:t>
                      </a:r>
                    </a:p>
                  </a:txBody>
                  <a:tcPr/>
                </a:tc>
                <a:extLst>
                  <a:ext uri="{0D108BD9-81ED-4DB2-BD59-A6C34878D82A}">
                    <a16:rowId xmlns:a16="http://schemas.microsoft.com/office/drawing/2014/main" val="40338820"/>
                  </a:ext>
                </a:extLst>
              </a:tr>
              <a:tr h="1550104">
                <a:tc vMerge="1">
                  <a:txBody>
                    <a:bodyPr/>
                    <a:lstStyle/>
                    <a:p>
                      <a:endParaRPr lang="en-AU"/>
                    </a:p>
                  </a:txBody>
                  <a:tcPr/>
                </a:tc>
                <a:tc>
                  <a:txBody>
                    <a:bodyPr/>
                    <a:lstStyle/>
                    <a:p>
                      <a:pPr marL="0" marR="0" lvl="0" indent="0" algn="l" rtl="0">
                        <a:lnSpc>
                          <a:spcPct val="100000"/>
                        </a:lnSpc>
                        <a:spcBef>
                          <a:spcPts val="0"/>
                        </a:spcBef>
                        <a:spcAft>
                          <a:spcPts val="0"/>
                        </a:spcAft>
                        <a:buFontTx/>
                        <a:buNone/>
                      </a:pPr>
                      <a:r>
                        <a:rPr lang="en-AU" sz="1400"/>
                        <a:t>Sandy Bay has an abundance of green space and  natural views. </a:t>
                      </a:r>
                    </a:p>
                  </a:txBody>
                  <a:tcPr/>
                </a:tc>
                <a:tc>
                  <a:txBody>
                    <a:bodyPr/>
                    <a:lstStyle/>
                    <a:p>
                      <a:r>
                        <a:rPr lang="en-AU" sz="1400"/>
                        <a:t>Medium</a:t>
                      </a:r>
                    </a:p>
                  </a:txBody>
                  <a:tcPr/>
                </a:tc>
                <a:tc>
                  <a:txBody>
                    <a:bodyPr/>
                    <a:lstStyle/>
                    <a:p>
                      <a:pPr marL="0" marR="0" lvl="0" indent="0" algn="l" rtl="0">
                        <a:lnSpc>
                          <a:spcPct val="100000"/>
                        </a:lnSpc>
                        <a:spcBef>
                          <a:spcPts val="0"/>
                        </a:spcBef>
                        <a:spcAft>
                          <a:spcPts val="0"/>
                        </a:spcAft>
                        <a:buFontTx/>
                        <a:buNone/>
                      </a:pPr>
                      <a:r>
                        <a:rPr lang="en-AU" sz="1400"/>
                        <a:t>It is clearly valued by many of our staff and students. In a city-centric model, the master-planning would need to ensure we found was to bring in the large amounts of recreational areas on the Domain and incorporate green space  into the design of future spaces. In the distributed model, maintaining a green spine would be fundamental to the master-planning process when redesigning Sandy Bay</a:t>
                      </a:r>
                    </a:p>
                  </a:txBody>
                  <a:tcPr/>
                </a:tc>
                <a:extLst>
                  <a:ext uri="{0D108BD9-81ED-4DB2-BD59-A6C34878D82A}">
                    <a16:rowId xmlns:a16="http://schemas.microsoft.com/office/drawing/2014/main" val="864274796"/>
                  </a:ext>
                </a:extLst>
              </a:tr>
            </a:tbl>
          </a:graphicData>
        </a:graphic>
      </p:graphicFrame>
      <p:sp>
        <p:nvSpPr>
          <p:cNvPr id="7" name="Text Placeholder 2">
            <a:extLst>
              <a:ext uri="{FF2B5EF4-FFF2-40B4-BE49-F238E27FC236}">
                <a16:creationId xmlns:a16="http://schemas.microsoft.com/office/drawing/2014/main" id="{935E2E63-F430-49DF-96BA-8C2447C2B55D}"/>
              </a:ext>
            </a:extLst>
          </p:cNvPr>
          <p:cNvSpPr>
            <a:spLocks noGrp="1"/>
          </p:cNvSpPr>
          <p:nvPr>
            <p:ph type="body" sz="quarter" idx="10"/>
          </p:nvPr>
        </p:nvSpPr>
        <p:spPr>
          <a:xfrm>
            <a:off x="195263" y="6443663"/>
            <a:ext cx="6850062" cy="363537"/>
          </a:xfrm>
        </p:spPr>
        <p:txBody>
          <a:bodyPr>
            <a:normAutofit lnSpcReduction="10000"/>
          </a:bodyPr>
          <a:lstStyle/>
          <a:p>
            <a:r>
              <a:rPr lang="en-AU" sz="1000">
                <a:latin typeface="+mn-lt"/>
              </a:rPr>
              <a:t>SOURCE: Sticky notes in Exhibition Room; Comments in SurveyMonkey survey; emails received; comments from visitors to Exhibition Room; questions raised during tours </a:t>
            </a:r>
          </a:p>
        </p:txBody>
      </p:sp>
      <p:pic>
        <p:nvPicPr>
          <p:cNvPr id="3" name="Graphic 2" descr="Flag">
            <a:extLst>
              <a:ext uri="{FF2B5EF4-FFF2-40B4-BE49-F238E27FC236}">
                <a16:creationId xmlns:a16="http://schemas.microsoft.com/office/drawing/2014/main" id="{CA94E05C-F85D-41FC-8461-EECBDE555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1600" y="165285"/>
            <a:ext cx="457200" cy="457200"/>
          </a:xfrm>
          <a:prstGeom prst="rect">
            <a:avLst/>
          </a:prstGeom>
        </p:spPr>
      </p:pic>
      <p:sp>
        <p:nvSpPr>
          <p:cNvPr id="6" name="TextBox 5">
            <a:extLst>
              <a:ext uri="{FF2B5EF4-FFF2-40B4-BE49-F238E27FC236}">
                <a16:creationId xmlns:a16="http://schemas.microsoft.com/office/drawing/2014/main" id="{9B5FCF41-51E5-4203-B754-4D94537CD0AE}"/>
              </a:ext>
            </a:extLst>
          </p:cNvPr>
          <p:cNvSpPr txBox="1"/>
          <p:nvPr/>
        </p:nvSpPr>
        <p:spPr>
          <a:xfrm>
            <a:off x="9331771" y="113553"/>
            <a:ext cx="3007713" cy="523220"/>
          </a:xfrm>
          <a:prstGeom prst="rect">
            <a:avLst/>
          </a:prstGeom>
          <a:noFill/>
        </p:spPr>
        <p:txBody>
          <a:bodyPr wrap="square" rtlCol="0">
            <a:spAutoFit/>
          </a:bodyPr>
          <a:lstStyle/>
          <a:p>
            <a:r>
              <a:rPr lang="en-AU" sz="1400">
                <a:solidFill>
                  <a:schemeClr val="bg1"/>
                </a:solidFill>
              </a:rPr>
              <a:t>Denotes additional content added to posters which expands on topic</a:t>
            </a:r>
          </a:p>
        </p:txBody>
      </p:sp>
      <p:pic>
        <p:nvPicPr>
          <p:cNvPr id="8" name="Graphic 7" descr="Flag">
            <a:extLst>
              <a:ext uri="{FF2B5EF4-FFF2-40B4-BE49-F238E27FC236}">
                <a16:creationId xmlns:a16="http://schemas.microsoft.com/office/drawing/2014/main" id="{3B5BE0D5-5C7D-424C-9B0A-1E62ACF6B2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1335" y="3116386"/>
            <a:ext cx="457200" cy="457200"/>
          </a:xfrm>
          <a:prstGeom prst="rect">
            <a:avLst/>
          </a:prstGeom>
        </p:spPr>
      </p:pic>
      <p:pic>
        <p:nvPicPr>
          <p:cNvPr id="9" name="Graphic 8" descr="Flag">
            <a:extLst>
              <a:ext uri="{FF2B5EF4-FFF2-40B4-BE49-F238E27FC236}">
                <a16:creationId xmlns:a16="http://schemas.microsoft.com/office/drawing/2014/main" id="{6992CAC6-0121-47F8-9710-BE77578998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32972" y="4300461"/>
            <a:ext cx="457200" cy="457200"/>
          </a:xfrm>
          <a:prstGeom prst="rect">
            <a:avLst/>
          </a:prstGeom>
        </p:spPr>
      </p:pic>
    </p:spTree>
    <p:extLst>
      <p:ext uri="{BB962C8B-B14F-4D97-AF65-F5344CB8AC3E}">
        <p14:creationId xmlns:p14="http://schemas.microsoft.com/office/powerpoint/2010/main" val="3748648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4863E-25A4-4BD2-9CC2-AE6961F9A654}"/>
              </a:ext>
            </a:extLst>
          </p:cNvPr>
          <p:cNvSpPr>
            <a:spLocks noGrp="1"/>
          </p:cNvSpPr>
          <p:nvPr>
            <p:ph type="title"/>
          </p:nvPr>
        </p:nvSpPr>
        <p:spPr/>
        <p:txBody>
          <a:bodyPr>
            <a:normAutofit/>
          </a:bodyPr>
          <a:lstStyle/>
          <a:p>
            <a:r>
              <a:rPr lang="en-AU" sz="2000"/>
              <a:t>Summary of feedback and responses</a:t>
            </a:r>
          </a:p>
        </p:txBody>
      </p:sp>
      <p:graphicFrame>
        <p:nvGraphicFramePr>
          <p:cNvPr id="5" name="Table 4">
            <a:extLst>
              <a:ext uri="{FF2B5EF4-FFF2-40B4-BE49-F238E27FC236}">
                <a16:creationId xmlns:a16="http://schemas.microsoft.com/office/drawing/2014/main" id="{25AE5729-BCC6-4B1C-B3FC-FE005EDC2BD6}"/>
              </a:ext>
            </a:extLst>
          </p:cNvPr>
          <p:cNvGraphicFramePr>
            <a:graphicFrameLocks noGrp="1"/>
          </p:cNvGraphicFramePr>
          <p:nvPr>
            <p:extLst>
              <p:ext uri="{D42A27DB-BD31-4B8C-83A1-F6EECF244321}">
                <p14:modId xmlns:p14="http://schemas.microsoft.com/office/powerpoint/2010/main" val="1669111251"/>
              </p:ext>
            </p:extLst>
          </p:nvPr>
        </p:nvGraphicFramePr>
        <p:xfrm>
          <a:off x="195687" y="1098502"/>
          <a:ext cx="11810384" cy="4541520"/>
        </p:xfrm>
        <a:graphic>
          <a:graphicData uri="http://schemas.openxmlformats.org/drawingml/2006/table">
            <a:tbl>
              <a:tblPr firstRow="1" bandRow="1">
                <a:tableStyleId>{21E4AEA4-8DFA-4A89-87EB-49C32662AFE0}</a:tableStyleId>
              </a:tblPr>
              <a:tblGrid>
                <a:gridCol w="1806850">
                  <a:extLst>
                    <a:ext uri="{9D8B030D-6E8A-4147-A177-3AD203B41FA5}">
                      <a16:colId xmlns:a16="http://schemas.microsoft.com/office/drawing/2014/main" val="1391306399"/>
                    </a:ext>
                  </a:extLst>
                </a:gridCol>
                <a:gridCol w="3611682">
                  <a:extLst>
                    <a:ext uri="{9D8B030D-6E8A-4147-A177-3AD203B41FA5}">
                      <a16:colId xmlns:a16="http://schemas.microsoft.com/office/drawing/2014/main" val="2649642559"/>
                    </a:ext>
                  </a:extLst>
                </a:gridCol>
                <a:gridCol w="1088334">
                  <a:extLst>
                    <a:ext uri="{9D8B030D-6E8A-4147-A177-3AD203B41FA5}">
                      <a16:colId xmlns:a16="http://schemas.microsoft.com/office/drawing/2014/main" val="3924668432"/>
                    </a:ext>
                  </a:extLst>
                </a:gridCol>
                <a:gridCol w="5303518">
                  <a:extLst>
                    <a:ext uri="{9D8B030D-6E8A-4147-A177-3AD203B41FA5}">
                      <a16:colId xmlns:a16="http://schemas.microsoft.com/office/drawing/2014/main" val="101419582"/>
                    </a:ext>
                  </a:extLst>
                </a:gridCol>
              </a:tblGrid>
              <a:tr h="307510">
                <a:tc>
                  <a:txBody>
                    <a:bodyPr/>
                    <a:lstStyle/>
                    <a:p>
                      <a:r>
                        <a:rPr lang="en-AU" sz="1600"/>
                        <a:t>Criteria</a:t>
                      </a:r>
                    </a:p>
                  </a:txBody>
                  <a:tcPr marL="121920" marR="121920" marT="60960" marB="60960"/>
                </a:tc>
                <a:tc>
                  <a:txBody>
                    <a:bodyPr/>
                    <a:lstStyle/>
                    <a:p>
                      <a:r>
                        <a:rPr lang="en-AU" sz="1600"/>
                        <a:t>Feedback</a:t>
                      </a:r>
                    </a:p>
                  </a:txBody>
                  <a:tcPr marL="121920" marR="121920" marT="60960" marB="60960"/>
                </a:tc>
                <a:tc>
                  <a:txBody>
                    <a:bodyPr/>
                    <a:lstStyle/>
                    <a:p>
                      <a:r>
                        <a:rPr lang="en-AU" sz="1600"/>
                        <a:t>Mentions</a:t>
                      </a:r>
                    </a:p>
                  </a:txBody>
                  <a:tcPr marL="121920" marR="121920" marT="60960" marB="60960"/>
                </a:tc>
                <a:tc>
                  <a:txBody>
                    <a:bodyPr/>
                    <a:lstStyle/>
                    <a:p>
                      <a:r>
                        <a:rPr lang="en-AU" sz="1600"/>
                        <a:t>Response</a:t>
                      </a:r>
                    </a:p>
                  </a:txBody>
                  <a:tcPr marL="121920" marR="121920" marT="60960" marB="60960"/>
                </a:tc>
                <a:extLst>
                  <a:ext uri="{0D108BD9-81ED-4DB2-BD59-A6C34878D82A}">
                    <a16:rowId xmlns:a16="http://schemas.microsoft.com/office/drawing/2014/main" val="2370829679"/>
                  </a:ext>
                </a:extLst>
              </a:tr>
              <a:tr h="709650">
                <a:tc row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mn-cs"/>
                        </a:rPr>
                        <a:t>Differentiated campus experience​</a:t>
                      </a:r>
                    </a:p>
                    <a:p>
                      <a:endParaRPr lang="en-AU" sz="1200"/>
                    </a:p>
                  </a:txBody>
                  <a:tcPr/>
                </a:tc>
                <a:tc>
                  <a:txBody>
                    <a:bodyPr/>
                    <a:lstStyle/>
                    <a:p>
                      <a:r>
                        <a:rPr lang="en-AU" sz="1600"/>
                        <a:t>Is it important to have new buildings?</a:t>
                      </a:r>
                    </a:p>
                  </a:txBody>
                  <a:tcPr/>
                </a:tc>
                <a:tc>
                  <a:txBody>
                    <a:bodyPr/>
                    <a:lstStyle/>
                    <a:p>
                      <a:r>
                        <a:rPr lang="en-AU" sz="1600"/>
                        <a:t>Low</a:t>
                      </a:r>
                    </a:p>
                  </a:txBody>
                  <a:tcPr/>
                </a:tc>
                <a:tc>
                  <a:txBody>
                    <a:bodyPr/>
                    <a:lstStyle/>
                    <a:p>
                      <a:r>
                        <a:rPr lang="en-AU" sz="1600"/>
                        <a:t>It may not be important for some staff but it is important for many students when they are deciding where to study. </a:t>
                      </a:r>
                      <a:endParaRPr lang="en-US"/>
                    </a:p>
                    <a:p>
                      <a:pPr lvl="0">
                        <a:buNone/>
                      </a:pPr>
                      <a:endParaRPr lang="en-AU" sz="1600"/>
                    </a:p>
                    <a:p>
                      <a:pPr lvl="0">
                        <a:buNone/>
                      </a:pPr>
                      <a:r>
                        <a:rPr lang="en-AU" sz="1600"/>
                        <a:t>Our buildings need significant maintenance and upgrading, and for most buildings, it is more economic to rebuild rather than refurbish.</a:t>
                      </a:r>
                      <a:endParaRPr lang="en-AU"/>
                    </a:p>
                  </a:txBody>
                  <a:tcPr/>
                </a:tc>
                <a:extLst>
                  <a:ext uri="{0D108BD9-81ED-4DB2-BD59-A6C34878D82A}">
                    <a16:rowId xmlns:a16="http://schemas.microsoft.com/office/drawing/2014/main" val="2016667879"/>
                  </a:ext>
                </a:extLst>
              </a:tr>
              <a:tr h="943897">
                <a:tc vMerge="1">
                  <a:txBody>
                    <a:bodyPr/>
                    <a:lstStyle/>
                    <a:p>
                      <a:endParaRPr lang="en-AU" sz="1100"/>
                    </a:p>
                  </a:txBody>
                  <a:tcPr/>
                </a:tc>
                <a:tc>
                  <a:txBody>
                    <a:bodyPr/>
                    <a:lstStyle/>
                    <a:p>
                      <a:r>
                        <a:rPr lang="en-AU" sz="1600"/>
                        <a:t>How does the city-centric model compare to the campuses of top Australian and international universities?</a:t>
                      </a:r>
                    </a:p>
                    <a:p>
                      <a:endParaRPr lang="en-AU" sz="1600"/>
                    </a:p>
                  </a:txBody>
                  <a:tcPr/>
                </a:tc>
                <a:tc>
                  <a:txBody>
                    <a:bodyPr/>
                    <a:lstStyle/>
                    <a:p>
                      <a:r>
                        <a:rPr lang="en-AU" sz="1600"/>
                        <a:t>Low</a:t>
                      </a:r>
                    </a:p>
                  </a:txBody>
                  <a:tcPr/>
                </a:tc>
                <a:tc>
                  <a:txBody>
                    <a:bodyPr/>
                    <a:lstStyle/>
                    <a:p>
                      <a:r>
                        <a:rPr lang="en-AU" sz="1600"/>
                        <a:t>RMIT, UTS, NYU and Cambridge have city-centric models. What happens in the surrounds is also important.  It is clear from the study of city campuses around the world that key principles and a strong masterplan are required to make them work.</a:t>
                      </a:r>
                    </a:p>
                  </a:txBody>
                  <a:tcPr/>
                </a:tc>
                <a:extLst>
                  <a:ext uri="{0D108BD9-81ED-4DB2-BD59-A6C34878D82A}">
                    <a16:rowId xmlns:a16="http://schemas.microsoft.com/office/drawing/2014/main" val="122086373"/>
                  </a:ext>
                </a:extLst>
              </a:tr>
              <a:tr h="769094">
                <a:tc vMerge="1">
                  <a:txBody>
                    <a:bodyPr/>
                    <a:lstStyle/>
                    <a:p>
                      <a:endParaRPr lang="en-AU" sz="1100"/>
                    </a:p>
                  </a:txBody>
                  <a:tcPr/>
                </a:tc>
                <a:tc>
                  <a:txBody>
                    <a:bodyPr/>
                    <a:lstStyle/>
                    <a:p>
                      <a:r>
                        <a:rPr lang="en-AU" sz="1600"/>
                        <a:t>Ease of casual interaction between staff and students is important and unique to Sandy Bay. How will we ensure that is maintained?</a:t>
                      </a:r>
                    </a:p>
                    <a:p>
                      <a:endParaRPr lang="en-AU" sz="1600"/>
                    </a:p>
                  </a:txBody>
                  <a:tcPr/>
                </a:tc>
                <a:tc>
                  <a:txBody>
                    <a:bodyPr/>
                    <a:lstStyle/>
                    <a:p>
                      <a:r>
                        <a:rPr lang="en-AU" sz="1600"/>
                        <a:t>Low</a:t>
                      </a:r>
                    </a:p>
                  </a:txBody>
                  <a:tcPr/>
                </a:tc>
                <a:tc>
                  <a:txBody>
                    <a:bodyPr/>
                    <a:lstStyle/>
                    <a:p>
                      <a:r>
                        <a:rPr lang="en-AU" sz="1600"/>
                        <a:t>We have the control to create the spaces that will encourage interaction and contact time with students, irrespective of campus model chosen.</a:t>
                      </a:r>
                    </a:p>
                    <a:p>
                      <a:endParaRPr lang="en-AU" sz="1600"/>
                    </a:p>
                  </a:txBody>
                  <a:tcPr/>
                </a:tc>
                <a:extLst>
                  <a:ext uri="{0D108BD9-81ED-4DB2-BD59-A6C34878D82A}">
                    <a16:rowId xmlns:a16="http://schemas.microsoft.com/office/drawing/2014/main" val="2975810355"/>
                  </a:ext>
                </a:extLst>
              </a:tr>
            </a:tbl>
          </a:graphicData>
        </a:graphic>
      </p:graphicFrame>
      <p:sp>
        <p:nvSpPr>
          <p:cNvPr id="7" name="Text Placeholder 2">
            <a:extLst>
              <a:ext uri="{FF2B5EF4-FFF2-40B4-BE49-F238E27FC236}">
                <a16:creationId xmlns:a16="http://schemas.microsoft.com/office/drawing/2014/main" id="{E1D950AA-175B-489F-9849-FD9A54F2D494}"/>
              </a:ext>
            </a:extLst>
          </p:cNvPr>
          <p:cNvSpPr>
            <a:spLocks noGrp="1"/>
          </p:cNvSpPr>
          <p:nvPr>
            <p:ph type="body" sz="quarter" idx="10"/>
          </p:nvPr>
        </p:nvSpPr>
        <p:spPr>
          <a:xfrm>
            <a:off x="195263" y="6443663"/>
            <a:ext cx="6850062" cy="363537"/>
          </a:xfrm>
        </p:spPr>
        <p:txBody>
          <a:bodyPr>
            <a:normAutofit lnSpcReduction="10000"/>
          </a:bodyPr>
          <a:lstStyle/>
          <a:p>
            <a:r>
              <a:rPr lang="en-AU" sz="1000">
                <a:latin typeface="+mn-lt"/>
              </a:rPr>
              <a:t>SOURCE: Sticky notes in Exhibition Room; Comments in SurveyMonkey survey; emails received; comments from visitors to Exhibition Room; questions raised during tours </a:t>
            </a:r>
          </a:p>
        </p:txBody>
      </p:sp>
      <p:pic>
        <p:nvPicPr>
          <p:cNvPr id="6" name="Graphic 5" descr="Flag">
            <a:extLst>
              <a:ext uri="{FF2B5EF4-FFF2-40B4-BE49-F238E27FC236}">
                <a16:creationId xmlns:a16="http://schemas.microsoft.com/office/drawing/2014/main" id="{FF39986A-26BC-40E4-B06F-4B16BA2B36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1600" y="165285"/>
            <a:ext cx="457200" cy="457200"/>
          </a:xfrm>
          <a:prstGeom prst="rect">
            <a:avLst/>
          </a:prstGeom>
        </p:spPr>
      </p:pic>
      <p:sp>
        <p:nvSpPr>
          <p:cNvPr id="8" name="TextBox 7">
            <a:extLst>
              <a:ext uri="{FF2B5EF4-FFF2-40B4-BE49-F238E27FC236}">
                <a16:creationId xmlns:a16="http://schemas.microsoft.com/office/drawing/2014/main" id="{2C5A86B4-92EB-46D9-80A8-4F6D5C5D6F33}"/>
              </a:ext>
            </a:extLst>
          </p:cNvPr>
          <p:cNvSpPr txBox="1"/>
          <p:nvPr/>
        </p:nvSpPr>
        <p:spPr>
          <a:xfrm>
            <a:off x="9331771" y="113553"/>
            <a:ext cx="3007713" cy="523220"/>
          </a:xfrm>
          <a:prstGeom prst="rect">
            <a:avLst/>
          </a:prstGeom>
          <a:noFill/>
        </p:spPr>
        <p:txBody>
          <a:bodyPr wrap="square" rtlCol="0">
            <a:spAutoFit/>
          </a:bodyPr>
          <a:lstStyle/>
          <a:p>
            <a:r>
              <a:rPr lang="en-AU" sz="1400">
                <a:solidFill>
                  <a:schemeClr val="bg1"/>
                </a:solidFill>
              </a:rPr>
              <a:t>Denotes additional content added to posters which expands on topic</a:t>
            </a:r>
          </a:p>
        </p:txBody>
      </p:sp>
      <p:pic>
        <p:nvPicPr>
          <p:cNvPr id="2" name="Graphic 1" descr="Flag">
            <a:extLst>
              <a:ext uri="{FF2B5EF4-FFF2-40B4-BE49-F238E27FC236}">
                <a16:creationId xmlns:a16="http://schemas.microsoft.com/office/drawing/2014/main" id="{37C0A882-680D-4B8D-AF6F-893220E8D8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31624" y="3166518"/>
            <a:ext cx="457200" cy="457200"/>
          </a:xfrm>
          <a:prstGeom prst="rect">
            <a:avLst/>
          </a:prstGeom>
        </p:spPr>
      </p:pic>
    </p:spTree>
    <p:extLst>
      <p:ext uri="{BB962C8B-B14F-4D97-AF65-F5344CB8AC3E}">
        <p14:creationId xmlns:p14="http://schemas.microsoft.com/office/powerpoint/2010/main" val="1692874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4863E-25A4-4BD2-9CC2-AE6961F9A654}"/>
              </a:ext>
            </a:extLst>
          </p:cNvPr>
          <p:cNvSpPr>
            <a:spLocks noGrp="1"/>
          </p:cNvSpPr>
          <p:nvPr>
            <p:ph type="title"/>
          </p:nvPr>
        </p:nvSpPr>
        <p:spPr/>
        <p:txBody>
          <a:bodyPr>
            <a:normAutofit/>
          </a:bodyPr>
          <a:lstStyle/>
          <a:p>
            <a:r>
              <a:rPr lang="en-AU" sz="2000"/>
              <a:t>Summary of feedback and responses</a:t>
            </a:r>
          </a:p>
        </p:txBody>
      </p:sp>
      <p:graphicFrame>
        <p:nvGraphicFramePr>
          <p:cNvPr id="5" name="Table 4">
            <a:extLst>
              <a:ext uri="{FF2B5EF4-FFF2-40B4-BE49-F238E27FC236}">
                <a16:creationId xmlns:a16="http://schemas.microsoft.com/office/drawing/2014/main" id="{25AE5729-BCC6-4B1C-B3FC-FE005EDC2BD6}"/>
              </a:ext>
            </a:extLst>
          </p:cNvPr>
          <p:cNvGraphicFramePr>
            <a:graphicFrameLocks noGrp="1"/>
          </p:cNvGraphicFramePr>
          <p:nvPr>
            <p:extLst>
              <p:ext uri="{D42A27DB-BD31-4B8C-83A1-F6EECF244321}">
                <p14:modId xmlns:p14="http://schemas.microsoft.com/office/powerpoint/2010/main" val="2042657176"/>
              </p:ext>
            </p:extLst>
          </p:nvPr>
        </p:nvGraphicFramePr>
        <p:xfrm>
          <a:off x="195686" y="911689"/>
          <a:ext cx="11810384" cy="5299049"/>
        </p:xfrm>
        <a:graphic>
          <a:graphicData uri="http://schemas.openxmlformats.org/drawingml/2006/table">
            <a:tbl>
              <a:tblPr firstRow="1" bandRow="1">
                <a:tableStyleId>{21E4AEA4-8DFA-4A89-87EB-49C32662AFE0}</a:tableStyleId>
              </a:tblPr>
              <a:tblGrid>
                <a:gridCol w="1806850">
                  <a:extLst>
                    <a:ext uri="{9D8B030D-6E8A-4147-A177-3AD203B41FA5}">
                      <a16:colId xmlns:a16="http://schemas.microsoft.com/office/drawing/2014/main" val="1391306399"/>
                    </a:ext>
                  </a:extLst>
                </a:gridCol>
                <a:gridCol w="3562522">
                  <a:extLst>
                    <a:ext uri="{9D8B030D-6E8A-4147-A177-3AD203B41FA5}">
                      <a16:colId xmlns:a16="http://schemas.microsoft.com/office/drawing/2014/main" val="2649642559"/>
                    </a:ext>
                  </a:extLst>
                </a:gridCol>
                <a:gridCol w="1137494">
                  <a:extLst>
                    <a:ext uri="{9D8B030D-6E8A-4147-A177-3AD203B41FA5}">
                      <a16:colId xmlns:a16="http://schemas.microsoft.com/office/drawing/2014/main" val="3924668432"/>
                    </a:ext>
                  </a:extLst>
                </a:gridCol>
                <a:gridCol w="5303518">
                  <a:extLst>
                    <a:ext uri="{9D8B030D-6E8A-4147-A177-3AD203B41FA5}">
                      <a16:colId xmlns:a16="http://schemas.microsoft.com/office/drawing/2014/main" val="101419582"/>
                    </a:ext>
                  </a:extLst>
                </a:gridCol>
              </a:tblGrid>
              <a:tr h="452729">
                <a:tc>
                  <a:txBody>
                    <a:bodyPr/>
                    <a:lstStyle/>
                    <a:p>
                      <a:r>
                        <a:rPr lang="en-AU" sz="1400"/>
                        <a:t>Criteria</a:t>
                      </a:r>
                    </a:p>
                  </a:txBody>
                  <a:tcPr marL="121920" marR="121920" marT="60960" marB="60960"/>
                </a:tc>
                <a:tc>
                  <a:txBody>
                    <a:bodyPr/>
                    <a:lstStyle/>
                    <a:p>
                      <a:r>
                        <a:rPr lang="en-AU" sz="1400"/>
                        <a:t>Feedback</a:t>
                      </a:r>
                    </a:p>
                  </a:txBody>
                  <a:tcPr marL="121920" marR="121920" marT="60960" marB="60960"/>
                </a:tc>
                <a:tc>
                  <a:txBody>
                    <a:bodyPr/>
                    <a:lstStyle/>
                    <a:p>
                      <a:r>
                        <a:rPr lang="en-AU" sz="1400"/>
                        <a:t>Mentions</a:t>
                      </a:r>
                    </a:p>
                  </a:txBody>
                  <a:tcPr marL="121920" marR="121920" marT="60960" marB="60960"/>
                </a:tc>
                <a:tc>
                  <a:txBody>
                    <a:bodyPr/>
                    <a:lstStyle/>
                    <a:p>
                      <a:r>
                        <a:rPr lang="en-AU" sz="1400"/>
                        <a:t>Response</a:t>
                      </a:r>
                    </a:p>
                  </a:txBody>
                  <a:tcPr marL="121920" marR="121920" marT="60960" marB="60960"/>
                </a:tc>
                <a:extLst>
                  <a:ext uri="{0D108BD9-81ED-4DB2-BD59-A6C34878D82A}">
                    <a16:rowId xmlns:a16="http://schemas.microsoft.com/office/drawing/2014/main" val="2370829679"/>
                  </a:ext>
                </a:extLst>
              </a:tr>
              <a:tr h="585628">
                <a:tc rowSpan="4">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u="none" strike="noStrike" kern="1200">
                          <a:effectLst/>
                        </a:rPr>
                        <a:t>Coherence of University community</a:t>
                      </a:r>
                      <a:r>
                        <a:rPr lang="en-US" sz="1400" kern="1200">
                          <a:effectLst/>
                        </a:rPr>
                        <a:t>​</a:t>
                      </a:r>
                      <a:endParaRPr lang="en-US" sz="1400" b="0" i="0" kern="120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a:t>Where will the library, student services, gym and administration be located in the city-centric model?</a:t>
                      </a:r>
                    </a:p>
                  </a:txBody>
                  <a:tcPr/>
                </a:tc>
                <a:tc>
                  <a:txBody>
                    <a:bodyPr/>
                    <a:lstStyle/>
                    <a:p>
                      <a:r>
                        <a:rPr lang="en-AU" sz="1400"/>
                        <a:t>High</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a:t>The major centre will be in central/STEM area with others potentially imbedded in other buildings. Their exact location will be determined as part of the master planning process in consultation with internal and external stakeholders.</a:t>
                      </a:r>
                    </a:p>
                  </a:txBody>
                  <a:tcPr/>
                </a:tc>
                <a:extLst>
                  <a:ext uri="{0D108BD9-81ED-4DB2-BD59-A6C34878D82A}">
                    <a16:rowId xmlns:a16="http://schemas.microsoft.com/office/drawing/2014/main" val="1449841377"/>
                  </a:ext>
                </a:extLst>
              </a:tr>
              <a:tr h="452729">
                <a:tc vMerge="1">
                  <a:txBody>
                    <a:bodyPr/>
                    <a:lstStyle/>
                    <a:p>
                      <a:endParaRPr lang="en-AU" sz="1100"/>
                    </a:p>
                  </a:txBody>
                  <a:tcPr/>
                </a:tc>
                <a:tc>
                  <a:txBody>
                    <a:bodyPr/>
                    <a:lstStyle/>
                    <a:p>
                      <a:pPr marL="0" marR="0" lvl="0" indent="0" algn="l" rtl="0">
                        <a:lnSpc>
                          <a:spcPct val="100000"/>
                        </a:lnSpc>
                        <a:spcBef>
                          <a:spcPts val="0"/>
                        </a:spcBef>
                        <a:spcAft>
                          <a:spcPts val="0"/>
                        </a:spcAft>
                        <a:buFont typeface="Arial" panose="020B0604020202020204" pitchFamily="34" charset="0"/>
                        <a:buNone/>
                      </a:pPr>
                      <a:r>
                        <a:rPr lang="en-AU" sz="1400"/>
                        <a:t>How will a sense of community and campus heart be created in the city-centric model? Building proximity is not the only consideration in creating a campus life. </a:t>
                      </a:r>
                    </a:p>
                    <a:p>
                      <a:endParaRPr lang="en-AU" sz="1400"/>
                    </a:p>
                  </a:txBody>
                  <a:tcPr/>
                </a:tc>
                <a:tc>
                  <a:txBody>
                    <a:bodyPr/>
                    <a:lstStyle/>
                    <a:p>
                      <a:r>
                        <a:rPr lang="en-AU" sz="1400"/>
                        <a:t>High</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a:t>Having an appropriate design and a critical mass of people in the city with an influx of students will create this sense of campus heart. For example, internal lane ways with meeting places and porous buildings that are easy for staff and the community to move through.</a:t>
                      </a:r>
                    </a:p>
                  </a:txBody>
                  <a:tcPr/>
                </a:tc>
                <a:extLst>
                  <a:ext uri="{0D108BD9-81ED-4DB2-BD59-A6C34878D82A}">
                    <a16:rowId xmlns:a16="http://schemas.microsoft.com/office/drawing/2014/main" val="1446985414"/>
                  </a:ext>
                </a:extLst>
              </a:tr>
              <a:tr h="452729">
                <a:tc vMerge="1">
                  <a:txBody>
                    <a:bodyPr/>
                    <a:lstStyle/>
                    <a:p>
                      <a:endParaRPr lang="en-AU" sz="1100"/>
                    </a:p>
                  </a:txBody>
                  <a:tcPr/>
                </a:tc>
                <a:tc>
                  <a:txBody>
                    <a:bodyPr/>
                    <a:lstStyle/>
                    <a:p>
                      <a:pPr marL="0" indent="0">
                        <a:buFont typeface="Arial" panose="020B0604020202020204" pitchFamily="34" charset="0"/>
                        <a:buNone/>
                      </a:pPr>
                      <a:r>
                        <a:rPr lang="en-AU" sz="1400"/>
                        <a:t>Time taken to get between the city campus buildings will be too long. This is a current issue for some science students and may pose an issue to people with disabilities. </a:t>
                      </a:r>
                    </a:p>
                  </a:txBody>
                  <a:tcPr/>
                </a:tc>
                <a:tc>
                  <a:txBody>
                    <a:bodyPr/>
                    <a:lstStyle/>
                    <a:p>
                      <a:r>
                        <a:rPr lang="en-AU" sz="1400"/>
                        <a:t>Medium</a:t>
                      </a:r>
                    </a:p>
                  </a:txBody>
                  <a:tcPr/>
                </a:tc>
                <a:tc>
                  <a:txBody>
                    <a:bodyPr/>
                    <a:lstStyle/>
                    <a:p>
                      <a:pPr marL="0" marR="0" lvl="0" indent="0" algn="l">
                        <a:lnSpc>
                          <a:spcPct val="100000"/>
                        </a:lnSpc>
                        <a:spcBef>
                          <a:spcPts val="0"/>
                        </a:spcBef>
                        <a:spcAft>
                          <a:spcPts val="0"/>
                        </a:spcAft>
                        <a:buNone/>
                      </a:pPr>
                      <a:r>
                        <a:rPr lang="en-AU" sz="1400" b="0" i="0" u="none" strike="noStrike" noProof="0">
                          <a:solidFill>
                            <a:srgbClr val="000000"/>
                          </a:solidFill>
                          <a:latin typeface="Calibri"/>
                        </a:rPr>
                        <a:t>We will be working with the City on a masterplan for the whole precinct to deliver a University that is welcoming and accessible for people of all abilities.</a:t>
                      </a:r>
                      <a:endParaRPr lang="en-US" sz="1400" b="0" i="0" u="none" strike="noStrike" noProof="0">
                        <a:latin typeface="Calibri"/>
                      </a:endParaRPr>
                    </a:p>
                    <a:p>
                      <a:pPr marL="0" marR="0" lvl="0" indent="0" algn="l">
                        <a:lnSpc>
                          <a:spcPct val="100000"/>
                        </a:lnSpc>
                        <a:spcBef>
                          <a:spcPts val="0"/>
                        </a:spcBef>
                        <a:spcAft>
                          <a:spcPts val="0"/>
                        </a:spcAft>
                        <a:buFontTx/>
                        <a:buNone/>
                      </a:pPr>
                      <a:r>
                        <a:rPr lang="en-AU" sz="1400"/>
                        <a:t>In addition, timetabling can be managed and adding bus and cycle loops will be explored. Most teaching spaces will be within 5-10 minute walk, however a</a:t>
                      </a:r>
                      <a:r>
                        <a:rPr lang="en-AU" sz="1400" b="0" i="0" u="none" strike="noStrike" noProof="0">
                          <a:solidFill>
                            <a:srgbClr val="000000"/>
                          </a:solidFill>
                          <a:latin typeface="Calibri"/>
                        </a:rPr>
                        <a:t> walking time of 15 minutes is normal for universities. </a:t>
                      </a:r>
                      <a:endParaRPr lang="en-AU" sz="1400"/>
                    </a:p>
                  </a:txBody>
                  <a:tcPr/>
                </a:tc>
                <a:extLst>
                  <a:ext uri="{0D108BD9-81ED-4DB2-BD59-A6C34878D82A}">
                    <a16:rowId xmlns:a16="http://schemas.microsoft.com/office/drawing/2014/main" val="40338820"/>
                  </a:ext>
                </a:extLst>
              </a:tr>
              <a:tr h="452729">
                <a:tc vMerge="1">
                  <a:txBody>
                    <a:bodyPr/>
                    <a:lstStyle/>
                    <a:p>
                      <a:endParaRPr lang="en-AU" sz="1100"/>
                    </a:p>
                  </a:txBody>
                  <a:tcPr/>
                </a:tc>
                <a:tc>
                  <a:txBody>
                    <a:bodyPr/>
                    <a:lstStyle/>
                    <a:p>
                      <a:pPr marL="0" marR="0" lvl="0" indent="0" algn="l" rtl="0">
                        <a:lnSpc>
                          <a:spcPct val="100000"/>
                        </a:lnSpc>
                        <a:spcBef>
                          <a:spcPts val="0"/>
                        </a:spcBef>
                        <a:spcAft>
                          <a:spcPts val="0"/>
                        </a:spcAft>
                        <a:buFontTx/>
                        <a:buNone/>
                      </a:pPr>
                      <a:r>
                        <a:rPr lang="en-AU" sz="1400"/>
                        <a:t>The GFA Report speaks to multiple disciplines sharing generic labs and there are questions around lecture theatres. </a:t>
                      </a:r>
                    </a:p>
                  </a:txBody>
                  <a:tcPr/>
                </a:tc>
                <a:tc>
                  <a:txBody>
                    <a:bodyPr/>
                    <a:lstStyle/>
                    <a:p>
                      <a:r>
                        <a:rPr lang="en-AU" sz="1400"/>
                        <a:t>Medium</a:t>
                      </a:r>
                    </a:p>
                  </a:txBody>
                  <a:tcPr/>
                </a:tc>
                <a:tc>
                  <a:txBody>
                    <a:bodyPr/>
                    <a:lstStyle/>
                    <a:p>
                      <a:pPr marL="0" marR="0" lvl="0" indent="0" algn="l" rtl="0">
                        <a:lnSpc>
                          <a:spcPct val="100000"/>
                        </a:lnSpc>
                        <a:spcBef>
                          <a:spcPts val="0"/>
                        </a:spcBef>
                        <a:spcAft>
                          <a:spcPts val="0"/>
                        </a:spcAft>
                        <a:buFontTx/>
                        <a:buNone/>
                      </a:pPr>
                      <a:r>
                        <a:rPr lang="en-AU" sz="1400"/>
                        <a:t>This will be discussed in the master planning phase in consultation with staff, students and other stakeholders. The requirements of teaching and research will be fed into the masterplan irrespective of future campus model. Furthermore, the learning we are gaining from our experience in Burnie and Launceston will also be leveraged. </a:t>
                      </a:r>
                    </a:p>
                  </a:txBody>
                  <a:tcPr/>
                </a:tc>
                <a:extLst>
                  <a:ext uri="{0D108BD9-81ED-4DB2-BD59-A6C34878D82A}">
                    <a16:rowId xmlns:a16="http://schemas.microsoft.com/office/drawing/2014/main" val="2016667879"/>
                  </a:ext>
                </a:extLst>
              </a:tr>
            </a:tbl>
          </a:graphicData>
        </a:graphic>
      </p:graphicFrame>
      <p:sp>
        <p:nvSpPr>
          <p:cNvPr id="6" name="Text Placeholder 2">
            <a:extLst>
              <a:ext uri="{FF2B5EF4-FFF2-40B4-BE49-F238E27FC236}">
                <a16:creationId xmlns:a16="http://schemas.microsoft.com/office/drawing/2014/main" id="{85CFDF68-3506-4B3D-9BDB-0BA376143506}"/>
              </a:ext>
            </a:extLst>
          </p:cNvPr>
          <p:cNvSpPr>
            <a:spLocks noGrp="1"/>
          </p:cNvSpPr>
          <p:nvPr>
            <p:ph type="body" sz="quarter" idx="10"/>
          </p:nvPr>
        </p:nvSpPr>
        <p:spPr>
          <a:xfrm>
            <a:off x="195686" y="6494463"/>
            <a:ext cx="6850062" cy="363537"/>
          </a:xfrm>
        </p:spPr>
        <p:txBody>
          <a:bodyPr>
            <a:normAutofit lnSpcReduction="10000"/>
          </a:bodyPr>
          <a:lstStyle/>
          <a:p>
            <a:r>
              <a:rPr lang="en-AU" sz="1000">
                <a:latin typeface="+mn-lt"/>
              </a:rPr>
              <a:t>SOURCE: Sticky notes in Exhibition Room; Comments in SurveyMonkey survey; emails received; comments from visitors to Exhibition Room; questions raised during tours </a:t>
            </a:r>
          </a:p>
        </p:txBody>
      </p:sp>
      <p:pic>
        <p:nvPicPr>
          <p:cNvPr id="7" name="Graphic 6" descr="Flag">
            <a:extLst>
              <a:ext uri="{FF2B5EF4-FFF2-40B4-BE49-F238E27FC236}">
                <a16:creationId xmlns:a16="http://schemas.microsoft.com/office/drawing/2014/main" id="{426BD781-BBFC-472D-97DF-A0BE3309D1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1600" y="165285"/>
            <a:ext cx="457200" cy="457200"/>
          </a:xfrm>
          <a:prstGeom prst="rect">
            <a:avLst/>
          </a:prstGeom>
        </p:spPr>
      </p:pic>
      <p:sp>
        <p:nvSpPr>
          <p:cNvPr id="8" name="TextBox 7">
            <a:extLst>
              <a:ext uri="{FF2B5EF4-FFF2-40B4-BE49-F238E27FC236}">
                <a16:creationId xmlns:a16="http://schemas.microsoft.com/office/drawing/2014/main" id="{FF0F34CB-57B1-4321-85C9-2C9CDE8D511C}"/>
              </a:ext>
            </a:extLst>
          </p:cNvPr>
          <p:cNvSpPr txBox="1"/>
          <p:nvPr/>
        </p:nvSpPr>
        <p:spPr>
          <a:xfrm>
            <a:off x="9331771" y="113553"/>
            <a:ext cx="3007713" cy="523220"/>
          </a:xfrm>
          <a:prstGeom prst="rect">
            <a:avLst/>
          </a:prstGeom>
          <a:noFill/>
        </p:spPr>
        <p:txBody>
          <a:bodyPr wrap="square" rtlCol="0">
            <a:spAutoFit/>
          </a:bodyPr>
          <a:lstStyle/>
          <a:p>
            <a:r>
              <a:rPr lang="en-AU" sz="1400">
                <a:solidFill>
                  <a:schemeClr val="bg1"/>
                </a:solidFill>
              </a:rPr>
              <a:t>Denotes additional content added to posters which expands on topic</a:t>
            </a:r>
          </a:p>
        </p:txBody>
      </p:sp>
    </p:spTree>
    <p:extLst>
      <p:ext uri="{BB962C8B-B14F-4D97-AF65-F5344CB8AC3E}">
        <p14:creationId xmlns:p14="http://schemas.microsoft.com/office/powerpoint/2010/main" val="2896965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4863E-25A4-4BD2-9CC2-AE6961F9A654}"/>
              </a:ext>
            </a:extLst>
          </p:cNvPr>
          <p:cNvSpPr>
            <a:spLocks noGrp="1"/>
          </p:cNvSpPr>
          <p:nvPr>
            <p:ph type="title"/>
          </p:nvPr>
        </p:nvSpPr>
        <p:spPr/>
        <p:txBody>
          <a:bodyPr>
            <a:normAutofit/>
          </a:bodyPr>
          <a:lstStyle/>
          <a:p>
            <a:r>
              <a:rPr lang="en-AU" sz="2000"/>
              <a:t>Summary of feedback and responses</a:t>
            </a:r>
          </a:p>
        </p:txBody>
      </p:sp>
      <p:graphicFrame>
        <p:nvGraphicFramePr>
          <p:cNvPr id="5" name="Table 4">
            <a:extLst>
              <a:ext uri="{FF2B5EF4-FFF2-40B4-BE49-F238E27FC236}">
                <a16:creationId xmlns:a16="http://schemas.microsoft.com/office/drawing/2014/main" id="{25AE5729-BCC6-4B1C-B3FC-FE005EDC2BD6}"/>
              </a:ext>
            </a:extLst>
          </p:cNvPr>
          <p:cNvGraphicFramePr>
            <a:graphicFrameLocks noGrp="1"/>
          </p:cNvGraphicFramePr>
          <p:nvPr>
            <p:extLst>
              <p:ext uri="{D42A27DB-BD31-4B8C-83A1-F6EECF244321}">
                <p14:modId xmlns:p14="http://schemas.microsoft.com/office/powerpoint/2010/main" val="4641063"/>
              </p:ext>
            </p:extLst>
          </p:nvPr>
        </p:nvGraphicFramePr>
        <p:xfrm>
          <a:off x="195686" y="911689"/>
          <a:ext cx="11810384" cy="4166672"/>
        </p:xfrm>
        <a:graphic>
          <a:graphicData uri="http://schemas.openxmlformats.org/drawingml/2006/table">
            <a:tbl>
              <a:tblPr firstRow="1" bandRow="1">
                <a:tableStyleId>{21E4AEA4-8DFA-4A89-87EB-49C32662AFE0}</a:tableStyleId>
              </a:tblPr>
              <a:tblGrid>
                <a:gridCol w="1806850">
                  <a:extLst>
                    <a:ext uri="{9D8B030D-6E8A-4147-A177-3AD203B41FA5}">
                      <a16:colId xmlns:a16="http://schemas.microsoft.com/office/drawing/2014/main" val="1391306399"/>
                    </a:ext>
                  </a:extLst>
                </a:gridCol>
                <a:gridCol w="3513361">
                  <a:extLst>
                    <a:ext uri="{9D8B030D-6E8A-4147-A177-3AD203B41FA5}">
                      <a16:colId xmlns:a16="http://schemas.microsoft.com/office/drawing/2014/main" val="2649642559"/>
                    </a:ext>
                  </a:extLst>
                </a:gridCol>
                <a:gridCol w="1071716">
                  <a:extLst>
                    <a:ext uri="{9D8B030D-6E8A-4147-A177-3AD203B41FA5}">
                      <a16:colId xmlns:a16="http://schemas.microsoft.com/office/drawing/2014/main" val="3924668432"/>
                    </a:ext>
                  </a:extLst>
                </a:gridCol>
                <a:gridCol w="5418457">
                  <a:extLst>
                    <a:ext uri="{9D8B030D-6E8A-4147-A177-3AD203B41FA5}">
                      <a16:colId xmlns:a16="http://schemas.microsoft.com/office/drawing/2014/main" val="101419582"/>
                    </a:ext>
                  </a:extLst>
                </a:gridCol>
              </a:tblGrid>
              <a:tr h="452729">
                <a:tc>
                  <a:txBody>
                    <a:bodyPr/>
                    <a:lstStyle/>
                    <a:p>
                      <a:r>
                        <a:rPr lang="en-AU" sz="1400"/>
                        <a:t>Criteria</a:t>
                      </a:r>
                    </a:p>
                  </a:txBody>
                  <a:tcPr marL="121920" marR="121920" marT="60960" marB="60960"/>
                </a:tc>
                <a:tc>
                  <a:txBody>
                    <a:bodyPr/>
                    <a:lstStyle/>
                    <a:p>
                      <a:r>
                        <a:rPr lang="en-AU" sz="1400"/>
                        <a:t>Feedback</a:t>
                      </a:r>
                    </a:p>
                  </a:txBody>
                  <a:tcPr marL="121920" marR="121920" marT="60960" marB="60960"/>
                </a:tc>
                <a:tc>
                  <a:txBody>
                    <a:bodyPr/>
                    <a:lstStyle/>
                    <a:p>
                      <a:r>
                        <a:rPr lang="en-AU" sz="1400"/>
                        <a:t>Mentions</a:t>
                      </a:r>
                    </a:p>
                  </a:txBody>
                  <a:tcPr marL="121920" marR="121920" marT="60960" marB="60960"/>
                </a:tc>
                <a:tc>
                  <a:txBody>
                    <a:bodyPr/>
                    <a:lstStyle/>
                    <a:p>
                      <a:r>
                        <a:rPr lang="en-AU" sz="1400"/>
                        <a:t>Response</a:t>
                      </a:r>
                    </a:p>
                  </a:txBody>
                  <a:tcPr marL="121920" marR="121920" marT="60960" marB="60960"/>
                </a:tc>
                <a:extLst>
                  <a:ext uri="{0D108BD9-81ED-4DB2-BD59-A6C34878D82A}">
                    <a16:rowId xmlns:a16="http://schemas.microsoft.com/office/drawing/2014/main" val="2370829679"/>
                  </a:ext>
                </a:extLst>
              </a:tr>
              <a:tr h="1205628">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kern="1200">
                          <a:effectLst/>
                        </a:rPr>
                        <a:t>Sustainability of transport options</a:t>
                      </a:r>
                      <a:endParaRPr lang="en-AU" sz="140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400" b="0" i="0" kern="120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a:effectLst/>
                        </a:rPr>
                        <a:t>Car parking cost and supply is an issue in the CBD. Some parents and people with disabilities rely on parking.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a:p>
                  </a:txBody>
                  <a:tcPr/>
                </a:tc>
                <a:tc>
                  <a:txBody>
                    <a:bodyPr/>
                    <a:lstStyle/>
                    <a:p>
                      <a:r>
                        <a:rPr lang="en-AU" sz="1400"/>
                        <a:t>High</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a:effectLst/>
                        </a:rPr>
                        <a:t>Additional parking options include multi-deck parking below the Domain, at the Forestry building, as well as other private parking options. The University will also work with Hobart City Deal partners to support alternative commuting options.</a:t>
                      </a:r>
                    </a:p>
                  </a:txBody>
                  <a:tcPr/>
                </a:tc>
                <a:extLst>
                  <a:ext uri="{0D108BD9-81ED-4DB2-BD59-A6C34878D82A}">
                    <a16:rowId xmlns:a16="http://schemas.microsoft.com/office/drawing/2014/main" val="1449841377"/>
                  </a:ext>
                </a:extLst>
              </a:tr>
              <a:tr h="1136715">
                <a:tc vMerge="1">
                  <a:txBody>
                    <a:bodyPr/>
                    <a:lstStyle/>
                    <a:p>
                      <a:endParaRPr lang="en-AU" sz="11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kern="1200">
                          <a:effectLst/>
                        </a:rPr>
                        <a:t>Current public and active transport options will not support a move to the city.</a:t>
                      </a:r>
                    </a:p>
                    <a:p>
                      <a:endParaRPr lang="en-AU" sz="1400"/>
                    </a:p>
                  </a:txBody>
                  <a:tcPr/>
                </a:tc>
                <a:tc>
                  <a:txBody>
                    <a:bodyPr/>
                    <a:lstStyle/>
                    <a:p>
                      <a:r>
                        <a:rPr lang="en-AU" sz="1400"/>
                        <a:t>High</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a:t>The university will work with Metro and various government levels to address the public transport issue and cycling infrastructure. Evidence of this can be seen in the improved bus links to Sandy Bay.</a:t>
                      </a:r>
                    </a:p>
                  </a:txBody>
                  <a:tcPr/>
                </a:tc>
                <a:extLst>
                  <a:ext uri="{0D108BD9-81ED-4DB2-BD59-A6C34878D82A}">
                    <a16:rowId xmlns:a16="http://schemas.microsoft.com/office/drawing/2014/main" val="1446985414"/>
                  </a:ext>
                </a:extLst>
              </a:tr>
              <a:tr h="4527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mn-lt"/>
                          <a:ea typeface="+mn-ea"/>
                          <a:cs typeface="+mn-cs"/>
                        </a:rPr>
                        <a:t>General feedback</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a:t>The posters are biased and leading.</a:t>
                      </a:r>
                    </a:p>
                    <a:p>
                      <a:endParaRPr lang="en-AU" sz="1400"/>
                    </a:p>
                  </a:txBody>
                  <a:tcPr/>
                </a:tc>
                <a:tc>
                  <a:txBody>
                    <a:bodyPr/>
                    <a:lstStyle/>
                    <a:p>
                      <a:r>
                        <a:rPr lang="en-AU" sz="1400"/>
                        <a:t>Medium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a:t>The objective of this engagement is two fold:</a:t>
                      </a:r>
                    </a:p>
                    <a:p>
                      <a:pPr marL="342900" marR="0" lvl="0" indent="-342900" algn="l" defTabSz="914377" rtl="0" eaLnBrk="1" fontAlgn="auto" latinLnBrk="0" hangingPunct="1">
                        <a:lnSpc>
                          <a:spcPct val="100000"/>
                        </a:lnSpc>
                        <a:spcBef>
                          <a:spcPts val="0"/>
                        </a:spcBef>
                        <a:spcAft>
                          <a:spcPts val="0"/>
                        </a:spcAft>
                        <a:buClrTx/>
                        <a:buSzTx/>
                        <a:buFontTx/>
                        <a:buAutoNum type="arabicParenR"/>
                        <a:tabLst/>
                        <a:defRPr/>
                      </a:pPr>
                      <a:r>
                        <a:rPr lang="en-AU" sz="1400"/>
                        <a:t>To propose a set of criteria against which we should evaluate our campus options.</a:t>
                      </a:r>
                    </a:p>
                    <a:p>
                      <a:pPr marL="342900" marR="0" lvl="0" indent="-342900" algn="l" rtl="0">
                        <a:lnSpc>
                          <a:spcPct val="100000"/>
                        </a:lnSpc>
                        <a:spcBef>
                          <a:spcPts val="0"/>
                        </a:spcBef>
                        <a:spcAft>
                          <a:spcPts val="0"/>
                        </a:spcAft>
                        <a:buFontTx/>
                        <a:buAutoNum type="arabicParenR"/>
                      </a:pPr>
                      <a:r>
                        <a:rPr lang="en-AU" sz="1400"/>
                        <a:t>Receive feedback from staff and students on the criteria and our assessments of the options. </a:t>
                      </a:r>
                    </a:p>
                    <a:p>
                      <a:pPr marL="342900" marR="0" lvl="0" indent="-342900" algn="l" defTabSz="914377" rtl="0" eaLnBrk="1" fontAlgn="auto" latinLnBrk="0" hangingPunct="1">
                        <a:lnSpc>
                          <a:spcPct val="100000"/>
                        </a:lnSpc>
                        <a:spcBef>
                          <a:spcPts val="0"/>
                        </a:spcBef>
                        <a:spcAft>
                          <a:spcPts val="0"/>
                        </a:spcAft>
                        <a:buClrTx/>
                        <a:buSzTx/>
                        <a:buFontTx/>
                        <a:buAutoNum type="arabicParenR"/>
                        <a:tabLst/>
                        <a:defRPr/>
                      </a:pPr>
                      <a:endParaRPr lang="en-AU" sz="1400"/>
                    </a:p>
                  </a:txBody>
                  <a:tcPr/>
                </a:tc>
                <a:extLst>
                  <a:ext uri="{0D108BD9-81ED-4DB2-BD59-A6C34878D82A}">
                    <a16:rowId xmlns:a16="http://schemas.microsoft.com/office/drawing/2014/main" val="2427744314"/>
                  </a:ext>
                </a:extLst>
              </a:tr>
            </a:tbl>
          </a:graphicData>
        </a:graphic>
      </p:graphicFrame>
      <p:sp>
        <p:nvSpPr>
          <p:cNvPr id="6" name="Text Placeholder 2">
            <a:extLst>
              <a:ext uri="{FF2B5EF4-FFF2-40B4-BE49-F238E27FC236}">
                <a16:creationId xmlns:a16="http://schemas.microsoft.com/office/drawing/2014/main" id="{85CFDF68-3506-4B3D-9BDB-0BA376143506}"/>
              </a:ext>
            </a:extLst>
          </p:cNvPr>
          <p:cNvSpPr>
            <a:spLocks noGrp="1"/>
          </p:cNvSpPr>
          <p:nvPr>
            <p:ph type="body" sz="quarter" idx="10"/>
          </p:nvPr>
        </p:nvSpPr>
        <p:spPr>
          <a:xfrm>
            <a:off x="195686" y="6494463"/>
            <a:ext cx="6850062" cy="363537"/>
          </a:xfrm>
        </p:spPr>
        <p:txBody>
          <a:bodyPr>
            <a:normAutofit lnSpcReduction="10000"/>
          </a:bodyPr>
          <a:lstStyle/>
          <a:p>
            <a:r>
              <a:rPr lang="en-AU" sz="1000">
                <a:latin typeface="+mn-lt"/>
              </a:rPr>
              <a:t>SOURCE: Sticky notes in Exhibition Room; Comments in SurveyMonkey survey; emails received; comments from visitors to Exhibition Room; questions raised during tours </a:t>
            </a:r>
          </a:p>
        </p:txBody>
      </p:sp>
      <p:pic>
        <p:nvPicPr>
          <p:cNvPr id="7" name="Graphic 6" descr="Flag">
            <a:extLst>
              <a:ext uri="{FF2B5EF4-FFF2-40B4-BE49-F238E27FC236}">
                <a16:creationId xmlns:a16="http://schemas.microsoft.com/office/drawing/2014/main" id="{B29E4278-F7CE-4D5E-8C98-2462992993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1600" y="165285"/>
            <a:ext cx="457200" cy="457200"/>
          </a:xfrm>
          <a:prstGeom prst="rect">
            <a:avLst/>
          </a:prstGeom>
        </p:spPr>
      </p:pic>
      <p:sp>
        <p:nvSpPr>
          <p:cNvPr id="8" name="TextBox 7">
            <a:extLst>
              <a:ext uri="{FF2B5EF4-FFF2-40B4-BE49-F238E27FC236}">
                <a16:creationId xmlns:a16="http://schemas.microsoft.com/office/drawing/2014/main" id="{9D0081AB-876D-4BED-9F40-D6B751A05CFD}"/>
              </a:ext>
            </a:extLst>
          </p:cNvPr>
          <p:cNvSpPr txBox="1"/>
          <p:nvPr/>
        </p:nvSpPr>
        <p:spPr>
          <a:xfrm>
            <a:off x="9331771" y="113553"/>
            <a:ext cx="3007713" cy="523220"/>
          </a:xfrm>
          <a:prstGeom prst="rect">
            <a:avLst/>
          </a:prstGeom>
          <a:noFill/>
        </p:spPr>
        <p:txBody>
          <a:bodyPr wrap="square" rtlCol="0">
            <a:spAutoFit/>
          </a:bodyPr>
          <a:lstStyle/>
          <a:p>
            <a:r>
              <a:rPr lang="en-AU" sz="1400">
                <a:solidFill>
                  <a:schemeClr val="bg1"/>
                </a:solidFill>
              </a:rPr>
              <a:t>Denotes additional content added to posters which expands on topic</a:t>
            </a:r>
          </a:p>
        </p:txBody>
      </p:sp>
      <p:pic>
        <p:nvPicPr>
          <p:cNvPr id="9" name="Graphic 8" descr="Flag">
            <a:extLst>
              <a:ext uri="{FF2B5EF4-FFF2-40B4-BE49-F238E27FC236}">
                <a16:creationId xmlns:a16="http://schemas.microsoft.com/office/drawing/2014/main" id="{501C9F23-30E0-446F-ABD6-E247812FEF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8870" y="2105742"/>
            <a:ext cx="457200" cy="457200"/>
          </a:xfrm>
          <a:prstGeom prst="rect">
            <a:avLst/>
          </a:prstGeom>
        </p:spPr>
      </p:pic>
      <p:pic>
        <p:nvPicPr>
          <p:cNvPr id="10" name="Graphic 9" descr="Flag">
            <a:extLst>
              <a:ext uri="{FF2B5EF4-FFF2-40B4-BE49-F238E27FC236}">
                <a16:creationId xmlns:a16="http://schemas.microsoft.com/office/drawing/2014/main" id="{41C8BBAE-1D43-4FE1-BC40-E0E00360C1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1840" y="3299795"/>
            <a:ext cx="457200" cy="457200"/>
          </a:xfrm>
          <a:prstGeom prst="rect">
            <a:avLst/>
          </a:prstGeom>
        </p:spPr>
      </p:pic>
    </p:spTree>
    <p:extLst>
      <p:ext uri="{BB962C8B-B14F-4D97-AF65-F5344CB8AC3E}">
        <p14:creationId xmlns:p14="http://schemas.microsoft.com/office/powerpoint/2010/main" val="4206853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4863E-25A4-4BD2-9CC2-AE6961F9A654}"/>
              </a:ext>
            </a:extLst>
          </p:cNvPr>
          <p:cNvSpPr>
            <a:spLocks noGrp="1"/>
          </p:cNvSpPr>
          <p:nvPr>
            <p:ph type="title"/>
          </p:nvPr>
        </p:nvSpPr>
        <p:spPr/>
        <p:txBody>
          <a:bodyPr>
            <a:normAutofit/>
          </a:bodyPr>
          <a:lstStyle/>
          <a:p>
            <a:r>
              <a:rPr lang="en-AU" sz="2000"/>
              <a:t>Summary of feedback and responses</a:t>
            </a:r>
          </a:p>
        </p:txBody>
      </p:sp>
      <p:graphicFrame>
        <p:nvGraphicFramePr>
          <p:cNvPr id="5" name="Table 4">
            <a:extLst>
              <a:ext uri="{FF2B5EF4-FFF2-40B4-BE49-F238E27FC236}">
                <a16:creationId xmlns:a16="http://schemas.microsoft.com/office/drawing/2014/main" id="{25AE5729-BCC6-4B1C-B3FC-FE005EDC2BD6}"/>
              </a:ext>
            </a:extLst>
          </p:cNvPr>
          <p:cNvGraphicFramePr>
            <a:graphicFrameLocks noGrp="1"/>
          </p:cNvGraphicFramePr>
          <p:nvPr>
            <p:extLst>
              <p:ext uri="{D42A27DB-BD31-4B8C-83A1-F6EECF244321}">
                <p14:modId xmlns:p14="http://schemas.microsoft.com/office/powerpoint/2010/main" val="1232328227"/>
              </p:ext>
            </p:extLst>
          </p:nvPr>
        </p:nvGraphicFramePr>
        <p:xfrm>
          <a:off x="195686" y="911689"/>
          <a:ext cx="11848830" cy="5359583"/>
        </p:xfrm>
        <a:graphic>
          <a:graphicData uri="http://schemas.openxmlformats.org/drawingml/2006/table">
            <a:tbl>
              <a:tblPr firstRow="1" bandRow="1">
                <a:tableStyleId>{21E4AEA4-8DFA-4A89-87EB-49C32662AFE0}</a:tableStyleId>
              </a:tblPr>
              <a:tblGrid>
                <a:gridCol w="2105062">
                  <a:extLst>
                    <a:ext uri="{9D8B030D-6E8A-4147-A177-3AD203B41FA5}">
                      <a16:colId xmlns:a16="http://schemas.microsoft.com/office/drawing/2014/main" val="1391306399"/>
                    </a:ext>
                  </a:extLst>
                </a:gridCol>
                <a:gridCol w="3441684">
                  <a:extLst>
                    <a:ext uri="{9D8B030D-6E8A-4147-A177-3AD203B41FA5}">
                      <a16:colId xmlns:a16="http://schemas.microsoft.com/office/drawing/2014/main" val="2649642559"/>
                    </a:ext>
                  </a:extLst>
                </a:gridCol>
                <a:gridCol w="1100820">
                  <a:extLst>
                    <a:ext uri="{9D8B030D-6E8A-4147-A177-3AD203B41FA5}">
                      <a16:colId xmlns:a16="http://schemas.microsoft.com/office/drawing/2014/main" val="3924668432"/>
                    </a:ext>
                  </a:extLst>
                </a:gridCol>
                <a:gridCol w="5201264">
                  <a:extLst>
                    <a:ext uri="{9D8B030D-6E8A-4147-A177-3AD203B41FA5}">
                      <a16:colId xmlns:a16="http://schemas.microsoft.com/office/drawing/2014/main" val="101419582"/>
                    </a:ext>
                  </a:extLst>
                </a:gridCol>
              </a:tblGrid>
              <a:tr h="412193">
                <a:tc>
                  <a:txBody>
                    <a:bodyPr/>
                    <a:lstStyle/>
                    <a:p>
                      <a:r>
                        <a:rPr lang="en-AU" sz="1400"/>
                        <a:t>Criteria</a:t>
                      </a:r>
                    </a:p>
                  </a:txBody>
                  <a:tcPr marL="121920" marR="121920" marT="60960" marB="60960"/>
                </a:tc>
                <a:tc>
                  <a:txBody>
                    <a:bodyPr/>
                    <a:lstStyle/>
                    <a:p>
                      <a:r>
                        <a:rPr lang="en-AU" sz="1400"/>
                        <a:t>Feedback</a:t>
                      </a:r>
                    </a:p>
                  </a:txBody>
                  <a:tcPr marL="121920" marR="121920" marT="60960" marB="60960"/>
                </a:tc>
                <a:tc>
                  <a:txBody>
                    <a:bodyPr/>
                    <a:lstStyle/>
                    <a:p>
                      <a:r>
                        <a:rPr lang="en-AU" sz="1400"/>
                        <a:t>Mentions</a:t>
                      </a:r>
                    </a:p>
                  </a:txBody>
                  <a:tcPr marL="121920" marR="121920" marT="60960" marB="60960"/>
                </a:tc>
                <a:tc>
                  <a:txBody>
                    <a:bodyPr/>
                    <a:lstStyle/>
                    <a:p>
                      <a:r>
                        <a:rPr lang="en-AU" sz="1400"/>
                        <a:t>Response</a:t>
                      </a:r>
                    </a:p>
                  </a:txBody>
                  <a:tcPr marL="121920" marR="121920" marT="60960" marB="60960"/>
                </a:tc>
                <a:extLst>
                  <a:ext uri="{0D108BD9-81ED-4DB2-BD59-A6C34878D82A}">
                    <a16:rowId xmlns:a16="http://schemas.microsoft.com/office/drawing/2014/main" val="2370829679"/>
                  </a:ext>
                </a:extLst>
              </a:tr>
              <a:tr h="9047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kern="1200">
                          <a:effectLst/>
                        </a:rPr>
                        <a:t>Connection with broader community</a:t>
                      </a:r>
                      <a:endParaRPr lang="en-AU" sz="1400"/>
                    </a:p>
                  </a:txBody>
                  <a:tcPr marL="121920" marR="121920" marT="60960" marB="6096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a:t>What is community perception of a potential city move?</a:t>
                      </a:r>
                    </a:p>
                  </a:txBody>
                  <a:tcPr marL="121920" marR="121920" marT="60960" marB="60960"/>
                </a:tc>
                <a:tc>
                  <a:txBody>
                    <a:bodyPr/>
                    <a:lstStyle/>
                    <a:p>
                      <a:r>
                        <a:rPr lang="en-AU" sz="1400"/>
                        <a:t>Low</a:t>
                      </a:r>
                    </a:p>
                  </a:txBody>
                  <a:tcPr marL="121920" marR="121920" marT="60960" marB="60960"/>
                </a:tc>
                <a:tc>
                  <a:txBody>
                    <a:bodyPr/>
                    <a:lstStyle/>
                    <a:p>
                      <a:pPr marL="0" marR="0" lvl="0" indent="0" algn="l" rtl="0">
                        <a:lnSpc>
                          <a:spcPct val="100000"/>
                        </a:lnSpc>
                        <a:spcBef>
                          <a:spcPts val="0"/>
                        </a:spcBef>
                        <a:spcAft>
                          <a:spcPts val="0"/>
                        </a:spcAft>
                        <a:buFontTx/>
                        <a:buNone/>
                      </a:pPr>
                      <a:r>
                        <a:rPr lang="en-AU" sz="1400"/>
                        <a:t>This will benefit the greater community through increased business, public access to certain university buildings, improved public transport, and enhanced city vibrancy. </a:t>
                      </a:r>
                    </a:p>
                  </a:txBody>
                  <a:tcPr marL="121920" marR="121920" marT="60960" marB="60960"/>
                </a:tc>
                <a:extLst>
                  <a:ext uri="{0D108BD9-81ED-4DB2-BD59-A6C34878D82A}">
                    <a16:rowId xmlns:a16="http://schemas.microsoft.com/office/drawing/2014/main" val="3565673659"/>
                  </a:ext>
                </a:extLst>
              </a:tr>
              <a:tr h="98493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u="none" strike="noStrike" kern="1200">
                          <a:effectLst/>
                        </a:rPr>
                        <a:t>Impact of development on staff, students and University operations</a:t>
                      </a:r>
                      <a:endParaRPr lang="en-AU" sz="1400"/>
                    </a:p>
                  </a:txBody>
                  <a:tcPr marL="121920" marR="121920" marT="60960" marB="6096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a:t>What are the timelines for either model?</a:t>
                      </a:r>
                    </a:p>
                  </a:txBody>
                  <a:tcPr marL="121920" marR="121920" marT="60960" marB="6096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a:t>Low</a:t>
                      </a:r>
                    </a:p>
                  </a:txBody>
                  <a:tcPr marL="121920" marR="121920" marT="60960" marB="60960"/>
                </a:tc>
                <a:tc>
                  <a:txBody>
                    <a:bodyPr/>
                    <a:lstStyle/>
                    <a:p>
                      <a:pPr marL="0" marR="0" lvl="0" indent="0" algn="l" rtl="0">
                        <a:lnSpc>
                          <a:spcPct val="100000"/>
                        </a:lnSpc>
                        <a:spcBef>
                          <a:spcPts val="0"/>
                        </a:spcBef>
                        <a:spcAft>
                          <a:spcPts val="0"/>
                        </a:spcAft>
                        <a:buFontTx/>
                        <a:buNone/>
                      </a:pPr>
                      <a:r>
                        <a:rPr lang="en-AU" sz="1400"/>
                        <a:t>The plan is to complete the city-centric model in 8-10 years and the distributed model in 12-15 years. The timeline is driven by project funding and the ability to access cleared space for new building construction.</a:t>
                      </a:r>
                    </a:p>
                  </a:txBody>
                  <a:tcPr marL="121920" marR="121920" marT="60960" marB="60960"/>
                </a:tc>
                <a:extLst>
                  <a:ext uri="{0D108BD9-81ED-4DB2-BD59-A6C34878D82A}">
                    <a16:rowId xmlns:a16="http://schemas.microsoft.com/office/drawing/2014/main" val="2008803438"/>
                  </a:ext>
                </a:extLst>
              </a:tr>
              <a:tr h="1408605">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u="none" strike="noStrike" kern="1200">
                          <a:effectLst/>
                        </a:rPr>
                        <a:t>Ease of collaboration and access to shared resources</a:t>
                      </a:r>
                      <a:endParaRPr lang="en-AU" sz="1400"/>
                    </a:p>
                    <a:p>
                      <a:endParaRPr lang="en-AU" sz="1400"/>
                    </a:p>
                  </a:txBody>
                  <a:tcPr marL="121920" marR="121920" marT="60960" marB="60960"/>
                </a:tc>
                <a:tc>
                  <a:txBody>
                    <a:bodyPr/>
                    <a:lstStyle/>
                    <a:p>
                      <a:pPr marL="0" marR="0" lvl="0" indent="0" algn="l" rtl="0">
                        <a:lnSpc>
                          <a:spcPct val="100000"/>
                        </a:lnSpc>
                        <a:spcBef>
                          <a:spcPts val="0"/>
                        </a:spcBef>
                        <a:spcAft>
                          <a:spcPts val="0"/>
                        </a:spcAft>
                        <a:buFontTx/>
                        <a:buNone/>
                      </a:pPr>
                      <a:r>
                        <a:rPr lang="en-AU" sz="1400"/>
                        <a:t>Open plan is counter-productive and goes against the academic contemplation. </a:t>
                      </a:r>
                    </a:p>
                  </a:txBody>
                  <a:tcPr marL="121920" marR="121920" marT="60960" marB="60960"/>
                </a:tc>
                <a:tc>
                  <a:txBody>
                    <a:bodyPr/>
                    <a:lstStyle/>
                    <a:p>
                      <a:r>
                        <a:rPr lang="en-AU" sz="1400"/>
                        <a:t>High</a:t>
                      </a:r>
                    </a:p>
                    <a:p>
                      <a:endParaRPr lang="en-AU" sz="1400"/>
                    </a:p>
                  </a:txBody>
                  <a:tcPr marL="121920" marR="121920" marT="60960" marB="6096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kern="1200"/>
                        <a:t>Design will allow for a mix of offices and open plan. It is important to encourage collaboration and also consider staff profile (full-time vs part-time) so that we optimise space. We can learn from experiences at the current CBD campuses and the developments in Burnie and Launceston.</a:t>
                      </a:r>
                    </a:p>
                  </a:txBody>
                  <a:tcPr marL="121920" marR="121920" marT="60960" marB="60960"/>
                </a:tc>
                <a:extLst>
                  <a:ext uri="{0D108BD9-81ED-4DB2-BD59-A6C34878D82A}">
                    <a16:rowId xmlns:a16="http://schemas.microsoft.com/office/drawing/2014/main" val="2124558934"/>
                  </a:ext>
                </a:extLst>
              </a:tr>
              <a:tr h="1649130">
                <a:tc vMerge="1">
                  <a:txBody>
                    <a:bodyPr/>
                    <a:lstStyle/>
                    <a:p>
                      <a:endParaRPr lang="en-AU" sz="1400"/>
                    </a:p>
                  </a:txBody>
                  <a:tcPr marL="121920" marR="121920" marT="60960" marB="60960"/>
                </a:tc>
                <a:tc>
                  <a:txBody>
                    <a:bodyPr/>
                    <a:lstStyle/>
                    <a:p>
                      <a:pPr marL="0" marR="0" lvl="0" indent="0" algn="l" rtl="0">
                        <a:lnSpc>
                          <a:spcPct val="100000"/>
                        </a:lnSpc>
                        <a:spcBef>
                          <a:spcPts val="0"/>
                        </a:spcBef>
                        <a:spcAft>
                          <a:spcPts val="0"/>
                        </a:spcAft>
                        <a:buFontTx/>
                        <a:buNone/>
                      </a:pPr>
                      <a:r>
                        <a:rPr lang="en-AU" sz="1400"/>
                        <a:t>What is the evidence for increased collaboration? The buildings on Sandy Bay are in closer proximity than the proposed city-centric buildings. </a:t>
                      </a:r>
                    </a:p>
                  </a:txBody>
                  <a:tcPr marL="121920" marR="121920" marT="60960" marB="60960"/>
                </a:tc>
                <a:tc>
                  <a:txBody>
                    <a:bodyPr/>
                    <a:lstStyle/>
                    <a:p>
                      <a:r>
                        <a:rPr lang="en-AU" sz="1400"/>
                        <a:t>Medium</a:t>
                      </a:r>
                    </a:p>
                  </a:txBody>
                  <a:tcPr marL="121920" marR="121920" marT="60960" marB="60960"/>
                </a:tc>
                <a:tc>
                  <a:txBody>
                    <a:bodyPr/>
                    <a:lstStyle/>
                    <a:p>
                      <a:pPr marL="0" marR="0" lvl="0" indent="0" algn="l" rtl="0">
                        <a:lnSpc>
                          <a:spcPct val="100000"/>
                        </a:lnSpc>
                        <a:spcBef>
                          <a:spcPts val="0"/>
                        </a:spcBef>
                        <a:spcAft>
                          <a:spcPts val="0"/>
                        </a:spcAft>
                        <a:buFontTx/>
                        <a:buNone/>
                      </a:pPr>
                      <a:r>
                        <a:rPr lang="en-AU" sz="1400"/>
                        <a:t>Proximity is a strong factor which makes collaboration easier or harder. Studies show that the likelihood of joint research drops exponentially with increasing distance. We need to consider the distance between Sandy Bay and the city campuses as proposed by the distributed campus model which has 2 clusters of staff in close proximity, or a model where all staff are closer together.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AU" sz="1400"/>
                    </a:p>
                  </a:txBody>
                  <a:tcPr marL="121920" marR="121920" marT="60960" marB="60960"/>
                </a:tc>
                <a:extLst>
                  <a:ext uri="{0D108BD9-81ED-4DB2-BD59-A6C34878D82A}">
                    <a16:rowId xmlns:a16="http://schemas.microsoft.com/office/drawing/2014/main" val="2017499619"/>
                  </a:ext>
                </a:extLst>
              </a:tr>
            </a:tbl>
          </a:graphicData>
        </a:graphic>
      </p:graphicFrame>
      <p:sp>
        <p:nvSpPr>
          <p:cNvPr id="6" name="Text Placeholder 2">
            <a:extLst>
              <a:ext uri="{FF2B5EF4-FFF2-40B4-BE49-F238E27FC236}">
                <a16:creationId xmlns:a16="http://schemas.microsoft.com/office/drawing/2014/main" id="{85CFDF68-3506-4B3D-9BDB-0BA376143506}"/>
              </a:ext>
            </a:extLst>
          </p:cNvPr>
          <p:cNvSpPr>
            <a:spLocks noGrp="1"/>
          </p:cNvSpPr>
          <p:nvPr>
            <p:ph type="body" sz="quarter" idx="10"/>
          </p:nvPr>
        </p:nvSpPr>
        <p:spPr>
          <a:xfrm>
            <a:off x="195263" y="6443663"/>
            <a:ext cx="6850062" cy="363537"/>
          </a:xfrm>
        </p:spPr>
        <p:txBody>
          <a:bodyPr>
            <a:normAutofit lnSpcReduction="10000"/>
          </a:bodyPr>
          <a:lstStyle/>
          <a:p>
            <a:r>
              <a:rPr lang="en-AU" sz="1000">
                <a:latin typeface="+mn-lt"/>
              </a:rPr>
              <a:t>SOURCE: Sticky notes in Exhibition Room; Comments in SurveyMonkey survey; emails received; comments from visitors to Exhibition Room; questions raised during tours </a:t>
            </a:r>
          </a:p>
        </p:txBody>
      </p:sp>
      <p:pic>
        <p:nvPicPr>
          <p:cNvPr id="7" name="Graphic 6" descr="Flag">
            <a:extLst>
              <a:ext uri="{FF2B5EF4-FFF2-40B4-BE49-F238E27FC236}">
                <a16:creationId xmlns:a16="http://schemas.microsoft.com/office/drawing/2014/main" id="{DE4954C7-87E1-4772-8329-B1056C0701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1600" y="165285"/>
            <a:ext cx="457200" cy="457200"/>
          </a:xfrm>
          <a:prstGeom prst="rect">
            <a:avLst/>
          </a:prstGeom>
        </p:spPr>
      </p:pic>
      <p:sp>
        <p:nvSpPr>
          <p:cNvPr id="8" name="TextBox 7">
            <a:extLst>
              <a:ext uri="{FF2B5EF4-FFF2-40B4-BE49-F238E27FC236}">
                <a16:creationId xmlns:a16="http://schemas.microsoft.com/office/drawing/2014/main" id="{D6684E68-6BB0-4594-A41B-4D39C617A405}"/>
              </a:ext>
            </a:extLst>
          </p:cNvPr>
          <p:cNvSpPr txBox="1"/>
          <p:nvPr/>
        </p:nvSpPr>
        <p:spPr>
          <a:xfrm>
            <a:off x="9331771" y="113553"/>
            <a:ext cx="3007713" cy="523220"/>
          </a:xfrm>
          <a:prstGeom prst="rect">
            <a:avLst/>
          </a:prstGeom>
          <a:noFill/>
        </p:spPr>
        <p:txBody>
          <a:bodyPr wrap="square" rtlCol="0">
            <a:spAutoFit/>
          </a:bodyPr>
          <a:lstStyle/>
          <a:p>
            <a:r>
              <a:rPr lang="en-AU" sz="1400">
                <a:solidFill>
                  <a:schemeClr val="bg1"/>
                </a:solidFill>
              </a:rPr>
              <a:t>Denotes additional content added to posters which expands on topic</a:t>
            </a:r>
          </a:p>
        </p:txBody>
      </p:sp>
      <p:pic>
        <p:nvPicPr>
          <p:cNvPr id="9" name="Graphic 8" descr="Flag">
            <a:extLst>
              <a:ext uri="{FF2B5EF4-FFF2-40B4-BE49-F238E27FC236}">
                <a16:creationId xmlns:a16="http://schemas.microsoft.com/office/drawing/2014/main" id="{46FD4D3D-DC12-4668-8406-81F057670C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64335" y="5793958"/>
            <a:ext cx="457200" cy="457200"/>
          </a:xfrm>
          <a:prstGeom prst="rect">
            <a:avLst/>
          </a:prstGeom>
        </p:spPr>
      </p:pic>
    </p:spTree>
    <p:extLst>
      <p:ext uri="{BB962C8B-B14F-4D97-AF65-F5344CB8AC3E}">
        <p14:creationId xmlns:p14="http://schemas.microsoft.com/office/powerpoint/2010/main" val="4160968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4863E-25A4-4BD2-9CC2-AE6961F9A654}"/>
              </a:ext>
            </a:extLst>
          </p:cNvPr>
          <p:cNvSpPr>
            <a:spLocks noGrp="1"/>
          </p:cNvSpPr>
          <p:nvPr>
            <p:ph type="title"/>
          </p:nvPr>
        </p:nvSpPr>
        <p:spPr/>
        <p:txBody>
          <a:bodyPr>
            <a:normAutofit/>
          </a:bodyPr>
          <a:lstStyle/>
          <a:p>
            <a:r>
              <a:rPr lang="en-AU" sz="2000"/>
              <a:t>Summary of feedback and responses</a:t>
            </a:r>
          </a:p>
        </p:txBody>
      </p:sp>
      <p:graphicFrame>
        <p:nvGraphicFramePr>
          <p:cNvPr id="5" name="Table 4">
            <a:extLst>
              <a:ext uri="{FF2B5EF4-FFF2-40B4-BE49-F238E27FC236}">
                <a16:creationId xmlns:a16="http://schemas.microsoft.com/office/drawing/2014/main" id="{25AE5729-BCC6-4B1C-B3FC-FE005EDC2BD6}"/>
              </a:ext>
            </a:extLst>
          </p:cNvPr>
          <p:cNvGraphicFramePr>
            <a:graphicFrameLocks noGrp="1"/>
          </p:cNvGraphicFramePr>
          <p:nvPr>
            <p:extLst>
              <p:ext uri="{D42A27DB-BD31-4B8C-83A1-F6EECF244321}">
                <p14:modId xmlns:p14="http://schemas.microsoft.com/office/powerpoint/2010/main" val="3037711510"/>
              </p:ext>
            </p:extLst>
          </p:nvPr>
        </p:nvGraphicFramePr>
        <p:xfrm>
          <a:off x="195686" y="911689"/>
          <a:ext cx="11810384" cy="4232249"/>
        </p:xfrm>
        <a:graphic>
          <a:graphicData uri="http://schemas.openxmlformats.org/drawingml/2006/table">
            <a:tbl>
              <a:tblPr firstRow="1" bandRow="1">
                <a:tableStyleId>{21E4AEA4-8DFA-4A89-87EB-49C32662AFE0}</a:tableStyleId>
              </a:tblPr>
              <a:tblGrid>
                <a:gridCol w="1806850">
                  <a:extLst>
                    <a:ext uri="{9D8B030D-6E8A-4147-A177-3AD203B41FA5}">
                      <a16:colId xmlns:a16="http://schemas.microsoft.com/office/drawing/2014/main" val="1391306399"/>
                    </a:ext>
                  </a:extLst>
                </a:gridCol>
                <a:gridCol w="3739896">
                  <a:extLst>
                    <a:ext uri="{9D8B030D-6E8A-4147-A177-3AD203B41FA5}">
                      <a16:colId xmlns:a16="http://schemas.microsoft.com/office/drawing/2014/main" val="2649642559"/>
                    </a:ext>
                  </a:extLst>
                </a:gridCol>
                <a:gridCol w="960120">
                  <a:extLst>
                    <a:ext uri="{9D8B030D-6E8A-4147-A177-3AD203B41FA5}">
                      <a16:colId xmlns:a16="http://schemas.microsoft.com/office/drawing/2014/main" val="3924668432"/>
                    </a:ext>
                  </a:extLst>
                </a:gridCol>
                <a:gridCol w="5303518">
                  <a:extLst>
                    <a:ext uri="{9D8B030D-6E8A-4147-A177-3AD203B41FA5}">
                      <a16:colId xmlns:a16="http://schemas.microsoft.com/office/drawing/2014/main" val="101419582"/>
                    </a:ext>
                  </a:extLst>
                </a:gridCol>
              </a:tblGrid>
              <a:tr h="452729">
                <a:tc>
                  <a:txBody>
                    <a:bodyPr/>
                    <a:lstStyle/>
                    <a:p>
                      <a:r>
                        <a:rPr lang="en-AU" sz="1400"/>
                        <a:t>Criteria</a:t>
                      </a:r>
                    </a:p>
                  </a:txBody>
                  <a:tcPr marL="121920" marR="121920" marT="60960" marB="60960"/>
                </a:tc>
                <a:tc>
                  <a:txBody>
                    <a:bodyPr/>
                    <a:lstStyle/>
                    <a:p>
                      <a:r>
                        <a:rPr lang="en-AU" sz="1400"/>
                        <a:t>Feedback</a:t>
                      </a:r>
                    </a:p>
                  </a:txBody>
                  <a:tcPr marL="121920" marR="121920" marT="60960" marB="60960"/>
                </a:tc>
                <a:tc>
                  <a:txBody>
                    <a:bodyPr/>
                    <a:lstStyle/>
                    <a:p>
                      <a:r>
                        <a:rPr lang="en-AU" sz="1400"/>
                        <a:t>Mentions</a:t>
                      </a:r>
                    </a:p>
                  </a:txBody>
                  <a:tcPr marL="121920" marR="121920" marT="60960" marB="60960"/>
                </a:tc>
                <a:tc>
                  <a:txBody>
                    <a:bodyPr/>
                    <a:lstStyle/>
                    <a:p>
                      <a:r>
                        <a:rPr lang="en-AU" sz="1400"/>
                        <a:t>Response</a:t>
                      </a:r>
                    </a:p>
                  </a:txBody>
                  <a:tcPr marL="121920" marR="121920" marT="60960" marB="60960"/>
                </a:tc>
                <a:extLst>
                  <a:ext uri="{0D108BD9-81ED-4DB2-BD59-A6C34878D82A}">
                    <a16:rowId xmlns:a16="http://schemas.microsoft.com/office/drawing/2014/main" val="2370829679"/>
                  </a:ext>
                </a:extLst>
              </a:tr>
              <a:tr h="452729">
                <a:tc row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u="none" strike="noStrike" kern="1200">
                          <a:effectLst/>
                        </a:rPr>
                        <a:t>Access for students through location</a:t>
                      </a:r>
                      <a:r>
                        <a:rPr lang="en-AU" sz="1400" kern="1200">
                          <a:effectLst/>
                        </a:rPr>
                        <a:t>​</a:t>
                      </a:r>
                      <a:endParaRPr lang="en-AU" sz="1400"/>
                    </a:p>
                  </a:txBody>
                  <a:tcPr marL="121920" marR="121920" marT="60960" marB="60960"/>
                </a:tc>
                <a:tc>
                  <a:txBody>
                    <a:bodyPr/>
                    <a:lstStyle/>
                    <a:p>
                      <a:pPr marL="0" marR="0" lvl="0" indent="0" algn="l" rtl="0">
                        <a:lnSpc>
                          <a:spcPct val="100000"/>
                        </a:lnSpc>
                        <a:spcBef>
                          <a:spcPts val="0"/>
                        </a:spcBef>
                        <a:spcAft>
                          <a:spcPts val="0"/>
                        </a:spcAft>
                        <a:buFontTx/>
                        <a:buNone/>
                      </a:pPr>
                      <a:r>
                        <a:rPr lang="en-AU" sz="1400"/>
                        <a:t>What is the current student experience at Sandy Bay? </a:t>
                      </a:r>
                    </a:p>
                  </a:txBody>
                  <a:tcPr marL="121920" marR="121920" marT="60960" marB="60960"/>
                </a:tc>
                <a:tc>
                  <a:txBody>
                    <a:bodyPr/>
                    <a:lstStyle/>
                    <a:p>
                      <a:r>
                        <a:rPr lang="en-AU" sz="1400"/>
                        <a:t>Medium</a:t>
                      </a:r>
                    </a:p>
                  </a:txBody>
                  <a:tcPr marL="121920" marR="121920" marT="60960" marB="60960"/>
                </a:tc>
                <a:tc>
                  <a:txBody>
                    <a:bodyPr/>
                    <a:lstStyle/>
                    <a:p>
                      <a:r>
                        <a:rPr lang="en-AU" sz="1400"/>
                        <a:t>Student surveys show that students in both the City and Sandy Bay campuses are dissatisfied with study spaces, parking and food and beverage options. This demonstrates a need improve the facilities and services for our students.</a:t>
                      </a:r>
                    </a:p>
                    <a:p>
                      <a:endParaRPr lang="en-AU" sz="1400"/>
                    </a:p>
                  </a:txBody>
                  <a:tcPr marL="121920" marR="121920" marT="60960" marB="60960"/>
                </a:tc>
                <a:extLst>
                  <a:ext uri="{0D108BD9-81ED-4DB2-BD59-A6C34878D82A}">
                    <a16:rowId xmlns:a16="http://schemas.microsoft.com/office/drawing/2014/main" val="2124558934"/>
                  </a:ext>
                </a:extLst>
              </a:tr>
              <a:tr h="452729">
                <a:tc vMerge="1">
                  <a:txBody>
                    <a:bodyPr/>
                    <a:lstStyle/>
                    <a:p>
                      <a:endParaRPr lang="en-AU" sz="1600"/>
                    </a:p>
                  </a:txBody>
                  <a:tcPr marL="121920" marR="121920" marT="60960" marB="6096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a:t>How does the city-centric model impact childcare?</a:t>
                      </a:r>
                    </a:p>
                    <a:p>
                      <a:endParaRPr lang="en-AU" sz="1400"/>
                    </a:p>
                  </a:txBody>
                  <a:tcPr marL="121920" marR="121920" marT="60960" marB="60960"/>
                </a:tc>
                <a:tc>
                  <a:txBody>
                    <a:bodyPr/>
                    <a:lstStyle/>
                    <a:p>
                      <a:r>
                        <a:rPr lang="en-AU" sz="1400"/>
                        <a:t>Medium</a:t>
                      </a:r>
                    </a:p>
                  </a:txBody>
                  <a:tcPr marL="121920" marR="121920" marT="60960" marB="60960"/>
                </a:tc>
                <a:tc>
                  <a:txBody>
                    <a:bodyPr/>
                    <a:lstStyle/>
                    <a:p>
                      <a:pPr marL="0" marR="0" lvl="0" indent="0" algn="l" rtl="0">
                        <a:lnSpc>
                          <a:spcPct val="100000"/>
                        </a:lnSpc>
                        <a:spcBef>
                          <a:spcPts val="0"/>
                        </a:spcBef>
                        <a:spcAft>
                          <a:spcPts val="0"/>
                        </a:spcAft>
                        <a:buFont typeface="Arial" panose="020B0604020202020204" pitchFamily="34" charset="0"/>
                        <a:buNone/>
                      </a:pPr>
                      <a:r>
                        <a:rPr lang="en-AU" sz="1400"/>
                        <a:t>Childcare and other amenities will be incorporated into the master planning process while recognising that there are already childcare providers based in the CBD. Given that approximately 40% of the families using the Sandy Bay childcare centre are either staff or students, supporting parents to work and study is important.</a:t>
                      </a:r>
                    </a:p>
                    <a:p>
                      <a:pPr marL="0" indent="0">
                        <a:buFont typeface="Arial" panose="020B0604020202020204" pitchFamily="34" charset="0"/>
                        <a:buNone/>
                      </a:pPr>
                      <a:endParaRPr lang="en-AU" sz="1400"/>
                    </a:p>
                  </a:txBody>
                  <a:tcPr marL="121920" marR="121920" marT="60960" marB="60960"/>
                </a:tc>
                <a:extLst>
                  <a:ext uri="{0D108BD9-81ED-4DB2-BD59-A6C34878D82A}">
                    <a16:rowId xmlns:a16="http://schemas.microsoft.com/office/drawing/2014/main" val="2017499619"/>
                  </a:ext>
                </a:extLst>
              </a:tr>
              <a:tr h="452729">
                <a:tc vMerge="1">
                  <a:txBody>
                    <a:bodyPr/>
                    <a:lstStyle/>
                    <a:p>
                      <a:endParaRPr lang="en-AU" sz="1600"/>
                    </a:p>
                  </a:txBody>
                  <a:tcPr marL="121920" marR="121920" marT="60960" marB="6096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400"/>
                        <a:t>How does the city-centric model impact online students?</a:t>
                      </a:r>
                    </a:p>
                    <a:p>
                      <a:endParaRPr lang="en-AU" sz="1400"/>
                    </a:p>
                  </a:txBody>
                  <a:tcPr marL="121920" marR="121920" marT="60960" marB="60960"/>
                </a:tc>
                <a:tc>
                  <a:txBody>
                    <a:bodyPr/>
                    <a:lstStyle/>
                    <a:p>
                      <a:r>
                        <a:rPr lang="en-AU" sz="1400"/>
                        <a:t>Low</a:t>
                      </a:r>
                    </a:p>
                  </a:txBody>
                  <a:tcPr marL="121920" marR="121920" marT="60960" marB="60960"/>
                </a:tc>
                <a:tc>
                  <a:txBody>
                    <a:bodyPr/>
                    <a:lstStyle/>
                    <a:p>
                      <a:pPr marL="0" marR="0" lvl="0" indent="0" algn="l" rtl="0">
                        <a:lnSpc>
                          <a:spcPct val="100000"/>
                        </a:lnSpc>
                        <a:spcBef>
                          <a:spcPts val="0"/>
                        </a:spcBef>
                        <a:spcAft>
                          <a:spcPts val="0"/>
                        </a:spcAft>
                        <a:buFont typeface="Arial" panose="020B0604020202020204" pitchFamily="34" charset="0"/>
                        <a:buNone/>
                      </a:pPr>
                      <a:r>
                        <a:rPr lang="en-AU" sz="1400"/>
                        <a:t>Some online students may be drawn to an attractive campus located in the city, close to the waterfront and amongst historical buildings. Other online students will continue their studies online regardless of campus location. </a:t>
                      </a:r>
                    </a:p>
                    <a:p>
                      <a:pPr marL="0" indent="0">
                        <a:buFont typeface="Arial" panose="020B0604020202020204" pitchFamily="34" charset="0"/>
                        <a:buNone/>
                      </a:pPr>
                      <a:endParaRPr lang="en-AU" sz="1400"/>
                    </a:p>
                  </a:txBody>
                  <a:tcPr marL="121920" marR="121920" marT="60960" marB="60960"/>
                </a:tc>
                <a:extLst>
                  <a:ext uri="{0D108BD9-81ED-4DB2-BD59-A6C34878D82A}">
                    <a16:rowId xmlns:a16="http://schemas.microsoft.com/office/drawing/2014/main" val="3856895397"/>
                  </a:ext>
                </a:extLst>
              </a:tr>
            </a:tbl>
          </a:graphicData>
        </a:graphic>
      </p:graphicFrame>
      <p:sp>
        <p:nvSpPr>
          <p:cNvPr id="6" name="Text Placeholder 2">
            <a:extLst>
              <a:ext uri="{FF2B5EF4-FFF2-40B4-BE49-F238E27FC236}">
                <a16:creationId xmlns:a16="http://schemas.microsoft.com/office/drawing/2014/main" id="{85CFDF68-3506-4B3D-9BDB-0BA376143506}"/>
              </a:ext>
            </a:extLst>
          </p:cNvPr>
          <p:cNvSpPr>
            <a:spLocks noGrp="1"/>
          </p:cNvSpPr>
          <p:nvPr>
            <p:ph type="body" sz="quarter" idx="10"/>
          </p:nvPr>
        </p:nvSpPr>
        <p:spPr>
          <a:xfrm>
            <a:off x="195263" y="6443663"/>
            <a:ext cx="6850062" cy="363537"/>
          </a:xfrm>
        </p:spPr>
        <p:txBody>
          <a:bodyPr>
            <a:normAutofit lnSpcReduction="10000"/>
          </a:bodyPr>
          <a:lstStyle/>
          <a:p>
            <a:r>
              <a:rPr lang="en-AU" sz="1000">
                <a:latin typeface="+mn-lt"/>
              </a:rPr>
              <a:t>SOURCE: Sticky notes in Exhibition Room; Comments in SurveyMonkey survey; emails received; comments from visitors to Exhibition Room; questions raised during tours </a:t>
            </a:r>
          </a:p>
        </p:txBody>
      </p:sp>
      <p:pic>
        <p:nvPicPr>
          <p:cNvPr id="7" name="Graphic 6" descr="Flag">
            <a:extLst>
              <a:ext uri="{FF2B5EF4-FFF2-40B4-BE49-F238E27FC236}">
                <a16:creationId xmlns:a16="http://schemas.microsoft.com/office/drawing/2014/main" id="{CF1C58FF-FEB1-4714-974E-D6CF7DD904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1600" y="165285"/>
            <a:ext cx="457200" cy="457200"/>
          </a:xfrm>
          <a:prstGeom prst="rect">
            <a:avLst/>
          </a:prstGeom>
        </p:spPr>
      </p:pic>
      <p:sp>
        <p:nvSpPr>
          <p:cNvPr id="8" name="TextBox 7">
            <a:extLst>
              <a:ext uri="{FF2B5EF4-FFF2-40B4-BE49-F238E27FC236}">
                <a16:creationId xmlns:a16="http://schemas.microsoft.com/office/drawing/2014/main" id="{505AE3B8-0C7E-423D-89E0-DB1242CCABFE}"/>
              </a:ext>
            </a:extLst>
          </p:cNvPr>
          <p:cNvSpPr txBox="1"/>
          <p:nvPr/>
        </p:nvSpPr>
        <p:spPr>
          <a:xfrm>
            <a:off x="9331771" y="113553"/>
            <a:ext cx="3007713" cy="523220"/>
          </a:xfrm>
          <a:prstGeom prst="rect">
            <a:avLst/>
          </a:prstGeom>
          <a:noFill/>
        </p:spPr>
        <p:txBody>
          <a:bodyPr wrap="square" rtlCol="0">
            <a:spAutoFit/>
          </a:bodyPr>
          <a:lstStyle/>
          <a:p>
            <a:r>
              <a:rPr lang="en-AU" sz="1400">
                <a:solidFill>
                  <a:schemeClr val="bg1"/>
                </a:solidFill>
              </a:rPr>
              <a:t>Denotes additional content added to posters which expands on topic</a:t>
            </a:r>
          </a:p>
        </p:txBody>
      </p:sp>
      <p:pic>
        <p:nvPicPr>
          <p:cNvPr id="9" name="Graphic 8" descr="Flag">
            <a:extLst>
              <a:ext uri="{FF2B5EF4-FFF2-40B4-BE49-F238E27FC236}">
                <a16:creationId xmlns:a16="http://schemas.microsoft.com/office/drawing/2014/main" id="{04944D07-011E-4A16-9286-7AB0DD4446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48870" y="2393588"/>
            <a:ext cx="457200" cy="457200"/>
          </a:xfrm>
          <a:prstGeom prst="rect">
            <a:avLst/>
          </a:prstGeom>
        </p:spPr>
      </p:pic>
    </p:spTree>
    <p:extLst>
      <p:ext uri="{BB962C8B-B14F-4D97-AF65-F5344CB8AC3E}">
        <p14:creationId xmlns:p14="http://schemas.microsoft.com/office/powerpoint/2010/main" val="1657558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Theme">
  <a:themeElements>
    <a:clrScheme name="UniTas">
      <a:dk1>
        <a:srgbClr val="000000"/>
      </a:dk1>
      <a:lt1>
        <a:srgbClr val="FFFFFF"/>
      </a:lt1>
      <a:dk2>
        <a:srgbClr val="424242"/>
      </a:dk2>
      <a:lt2>
        <a:srgbClr val="EAEAEA"/>
      </a:lt2>
      <a:accent1>
        <a:srgbClr val="DA312A"/>
      </a:accent1>
      <a:accent2>
        <a:srgbClr val="797979"/>
      </a:accent2>
      <a:accent3>
        <a:srgbClr val="A9A9A9"/>
      </a:accent3>
      <a:accent4>
        <a:srgbClr val="D5D5D5"/>
      </a:accent4>
      <a:accent5>
        <a:srgbClr val="FEFFFF"/>
      </a:accent5>
      <a:accent6>
        <a:srgbClr val="000000"/>
      </a:accent6>
      <a:hlink>
        <a:srgbClr val="DA312A"/>
      </a:hlink>
      <a:folHlink>
        <a:srgbClr val="DA312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AS16_9_OUTPUT [Read-Only]" id="{09147697-A8AF-407D-A254-81C39CCD777F}" vid="{14F998B6-597C-450D-9AFD-62A2CB14B0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601314c-2c3b-4ac0-87e0-6f83545be6e5">
      <Terms xmlns="http://schemas.microsoft.com/office/infopath/2007/PartnerControls"/>
    </lcf76f155ced4ddcb4097134ff3c332f>
    <TaxCatchAll xmlns="2d221494-178b-4357-bea6-3a87c5967e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A5C8447B9A0F49BFCD5B0790FFAB5A" ma:contentTypeVersion="18" ma:contentTypeDescription="Create a new document." ma:contentTypeScope="" ma:versionID="2a964f9b4e7954fa988ecb1970a07ab1">
  <xsd:schema xmlns:xsd="http://www.w3.org/2001/XMLSchema" xmlns:xs="http://www.w3.org/2001/XMLSchema" xmlns:p="http://schemas.microsoft.com/office/2006/metadata/properties" xmlns:ns2="d601314c-2c3b-4ac0-87e0-6f83545be6e5" xmlns:ns3="55f79c23-05dc-48c4-a470-cb6f68d05f29" xmlns:ns4="2d221494-178b-4357-bea6-3a87c5967eb4" targetNamespace="http://schemas.microsoft.com/office/2006/metadata/properties" ma:root="true" ma:fieldsID="e8bd4f9e14289f6554d142bcba0afe6f" ns2:_="" ns3:_="" ns4:_="">
    <xsd:import namespace="d601314c-2c3b-4ac0-87e0-6f83545be6e5"/>
    <xsd:import namespace="55f79c23-05dc-48c4-a470-cb6f68d05f29"/>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ObjectDetectorVersion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01314c-2c3b-4ac0-87e0-6f83545be6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f79c23-05dc-48c4-a470-cb6f68d05f2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1cfa9c08-cad1-48aa-8456-ae1b6fcc5f39}" ma:internalName="TaxCatchAll" ma:showField="CatchAllData" ma:web="55f79c23-05dc-48c4-a470-cb6f68d05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E0665F-8090-4BD3-B765-CFF7C5A2F9E4}">
  <ds:schemaRefs>
    <ds:schemaRef ds:uri="http://schemas.microsoft.com/sharepoint/v3/contenttype/forms"/>
  </ds:schemaRefs>
</ds:datastoreItem>
</file>

<file path=customXml/itemProps2.xml><?xml version="1.0" encoding="utf-8"?>
<ds:datastoreItem xmlns:ds="http://schemas.openxmlformats.org/officeDocument/2006/customXml" ds:itemID="{9C49A8D7-FD04-438F-AA62-AB58841305CF}">
  <ds:schemaRefs>
    <ds:schemaRef ds:uri="2d221494-178b-4357-bea6-3a87c5967eb4"/>
    <ds:schemaRef ds:uri="d601314c-2c3b-4ac0-87e0-6f83545be6e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DE6CEE4-CBDA-4234-A680-0FCA03426B81}">
  <ds:schemaRefs>
    <ds:schemaRef ds:uri="2d221494-178b-4357-bea6-3a87c5967eb4"/>
    <ds:schemaRef ds:uri="55f79c23-05dc-48c4-a470-cb6f68d05f29"/>
    <ds:schemaRef ds:uri="d601314c-2c3b-4ac0-87e0-6f83545be6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1636</Words>
  <Application>Microsoft Office PowerPoint</Application>
  <PresentationFormat>Widescreen</PresentationFormat>
  <Paragraphs>119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Verdana</vt:lpstr>
      <vt:lpstr>1_Office Theme</vt:lpstr>
      <vt:lpstr>Summary of feedback and responses</vt:lpstr>
      <vt:lpstr>Summary of feedback and responses</vt:lpstr>
      <vt:lpstr>Summary of feedback and responses</vt:lpstr>
      <vt:lpstr>Summary of feedback and responses</vt:lpstr>
      <vt:lpstr>Summary of feedback and responses</vt:lpstr>
      <vt:lpstr>Summary of feedback and responses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Kelley</dc:creator>
  <cp:lastModifiedBy>Tracey Jacques</cp:lastModifiedBy>
  <cp:revision>2</cp:revision>
  <cp:lastPrinted>2019-03-03T23:54:16Z</cp:lastPrinted>
  <dcterms:created xsi:type="dcterms:W3CDTF">2019-02-12T03:45:11Z</dcterms:created>
  <dcterms:modified xsi:type="dcterms:W3CDTF">2024-10-16T04:57:00Z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0x0101007DA5C8447B9A0F49BFCD5B0790FFAB5A</vt:lpwstr>
  </property>
  <property fmtid="{D5CDD505-2E9C-101B-9397-08002B2CF9AE}" pid="3" name="MediaServiceImageTags">
    <vt:lpwstr/>
  </property>
</Properties>
</file>